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12" r:id="rId3"/>
    <p:sldMasterId id="2147483725" r:id="rId4"/>
    <p:sldMasterId id="2147483777" r:id="rId5"/>
    <p:sldMasterId id="2147483816" r:id="rId6"/>
    <p:sldMasterId id="2147483829" r:id="rId7"/>
    <p:sldMasterId id="2147483867" r:id="rId8"/>
    <p:sldMasterId id="2147483879" r:id="rId9"/>
  </p:sldMasterIdLst>
  <p:notesMasterIdLst>
    <p:notesMasterId r:id="rId21"/>
  </p:notesMasterIdLst>
  <p:sldIdLst>
    <p:sldId id="280" r:id="rId10"/>
    <p:sldId id="284" r:id="rId11"/>
    <p:sldId id="289" r:id="rId12"/>
    <p:sldId id="257" r:id="rId13"/>
    <p:sldId id="258" r:id="rId14"/>
    <p:sldId id="260" r:id="rId15"/>
    <p:sldId id="270" r:id="rId16"/>
    <p:sldId id="273" r:id="rId17"/>
    <p:sldId id="292" r:id="rId18"/>
    <p:sldId id="288" r:id="rId19"/>
    <p:sldId id="293" r:id="rId20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6201702833413256"/>
          <c:y val="9.8688242083986091E-2"/>
          <c:w val="0.73277275467416414"/>
          <c:h val="0.67799845093719091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13785.3</c:v>
                </c:pt>
                <c:pt idx="1">
                  <c:v>5483.5</c:v>
                </c:pt>
                <c:pt idx="2">
                  <c:v>4628.4000000000005</c:v>
                </c:pt>
                <c:pt idx="3">
                  <c:v>4568.4000000000005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92460160"/>
        <c:axId val="92461696"/>
      </c:barChart>
      <c:catAx>
        <c:axId val="9246016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2461696"/>
        <c:crosses val="autoZero"/>
        <c:auto val="1"/>
        <c:lblAlgn val="ctr"/>
        <c:lblOffset val="100"/>
        <c:tickLblSkip val="1"/>
        <c:tickMarkSkip val="1"/>
      </c:catAx>
      <c:valAx>
        <c:axId val="92461696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2460160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6.8413045591523294E-2"/>
          <c:y val="4.4713540763351732E-2"/>
          <c:w val="0.91461164576650145"/>
          <c:h val="0.7478143536022805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2.519536519751775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2805,2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464396813052529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2078,7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3620887361721712E-2"/>
                  <c:y val="-3.81791483113069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888,2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3620887361721712E-2"/>
                  <c:y val="-2.34948604992658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827,9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numFmt formatCode="#,##0.0" sourceLinked="0"/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2001" b="1">
                    <a:latin typeface="+mj-lt"/>
                  </a:defRPr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2805.2</c:v>
                </c:pt>
                <c:pt idx="1">
                  <c:v>2078.6999999999998</c:v>
                </c:pt>
                <c:pt idx="2">
                  <c:v>888.2</c:v>
                </c:pt>
                <c:pt idx="3">
                  <c:v>839.8</c:v>
                </c:pt>
              </c:numCache>
            </c:numRef>
          </c:val>
        </c:ser>
        <c:gapWidth val="155"/>
        <c:gapDepth val="201"/>
        <c:shape val="box"/>
        <c:axId val="92168960"/>
        <c:axId val="92170496"/>
        <c:axId val="0"/>
      </c:bar3DChart>
      <c:catAx>
        <c:axId val="921689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901" b="1">
                <a:latin typeface="+mj-lt"/>
              </a:defRPr>
            </a:pPr>
            <a:endParaRPr lang="ru-RU"/>
          </a:p>
        </c:txPr>
        <c:crossAx val="92170496"/>
        <c:crosses val="autoZero"/>
        <c:auto val="1"/>
        <c:lblAlgn val="ctr"/>
        <c:lblOffset val="100"/>
      </c:catAx>
      <c:valAx>
        <c:axId val="921704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92168960"/>
        <c:crosses val="autoZero"/>
        <c:crossBetween val="between"/>
      </c:valAx>
      <c:spPr>
        <a:noFill/>
        <a:ln w="25415">
          <a:noFill/>
        </a:ln>
      </c:spPr>
    </c:plotArea>
    <c:legend>
      <c:legendPos val="r"/>
      <c:layout>
        <c:manualLayout>
          <c:xMode val="edge"/>
          <c:yMode val="edge"/>
          <c:x val="5.3066037735849288E-2"/>
          <c:y val="0.92241379310344829"/>
          <c:w val="0.89976415094339623"/>
          <c:h val="7.3275862068965261E-2"/>
        </c:manualLayout>
      </c:layout>
      <c:txPr>
        <a:bodyPr/>
        <a:lstStyle/>
        <a:p>
          <a:pPr>
            <a:defRPr sz="1701">
              <a:latin typeface="+mj-lt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perspective val="20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5.1398184601924773E-2"/>
          <c:y val="3.9140800568813965E-2"/>
          <c:w val="0.94860181539809196"/>
          <c:h val="0.8725392915994910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3322725284339591E-2"/>
                  <c:y val="-1.675771779415874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5429,8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1"/>
              <c:layout>
                <c:manualLayout>
                  <c:x val="1.2299540682414699E-2"/>
                  <c:y val="-1.6757529295516688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6922,8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2"/>
              <c:layout>
                <c:manualLayout>
                  <c:x val="2.0274926791175932E-2"/>
                  <c:y val="-2.3939335610336988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7717,3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3"/>
              <c:layout>
                <c:manualLayout>
                  <c:x val="1.9444444444444445E-2"/>
                  <c:y val="-2.8727193078028259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5483,5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elete val="1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5429.8</c:v>
                </c:pt>
                <c:pt idx="1">
                  <c:v>6922.8</c:v>
                </c:pt>
                <c:pt idx="2">
                  <c:v>7717.3</c:v>
                </c:pt>
                <c:pt idx="3">
                  <c:v>5483.5</c:v>
                </c:pt>
              </c:numCache>
            </c:numRef>
          </c:val>
        </c:ser>
        <c:shape val="cylinder"/>
        <c:axId val="98370688"/>
        <c:axId val="98372224"/>
        <c:axId val="0"/>
      </c:bar3DChart>
      <c:catAx>
        <c:axId val="98370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8372224"/>
        <c:crosses val="autoZero"/>
        <c:auto val="1"/>
        <c:lblAlgn val="ctr"/>
        <c:lblOffset val="100"/>
      </c:catAx>
      <c:valAx>
        <c:axId val="983722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рублей</a:t>
                </a:r>
              </a:p>
            </c:rich>
          </c:tx>
          <c:layout>
            <c:manualLayout>
              <c:xMode val="edge"/>
              <c:yMode val="edge"/>
              <c:x val="4.1283330738704486E-2"/>
              <c:y val="0.39478264141713482"/>
            </c:manualLayout>
          </c:layout>
          <c:spPr>
            <a:noFill/>
            <a:ln w="25401">
              <a:noFill/>
            </a:ln>
          </c:spPr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8370688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0.55437</cdr:x>
      <cdr:y>0.13398</cdr:y>
    </cdr:from>
    <cdr:to>
      <cdr:x>0.67275</cdr:x>
      <cdr:y>0.20185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76056" y="720080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5315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C789F99-996D-4E86-B08C-46BA39838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DC6A67-2C6D-4E3A-940F-880125135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8959096-4058-487F-8F1E-216CDB392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F92D029-9C66-4E4B-9D14-1ABCA1B94A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0AAAE2-5C6A-421A-9060-FE4C2DD94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3DAB27-F886-4F73-9238-5E7F40E06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54FBD-4706-4E90-9CE7-41A1C7F4D6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987F21-15DC-4172-844F-445463CA4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E4E195-84CD-4E72-94CA-587033483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A1D1F4-CFEB-4F1F-94E4-25E5739251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C1D157-4792-465A-8082-58A3BE5EE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5F6E64-A04C-4C4B-BDAD-2AEBF5121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77AD6362-61C9-4154-9921-FCA0E095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66005F-D0DB-47D3-869A-BA2A59A9D1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AC36A6-3AA8-4663-B452-8252FDBC1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62FA75-5A94-4E6E-8DD0-F15B9ED7FC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3FBED0-434D-4DB0-9D2A-F9B423EFD0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918A97-F086-4229-9E70-87DB3B076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8A713F-4042-4493-8D73-AF3C1C7D5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68D6A4-05A5-49E6-8A8F-B581BBF3F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ABAB85-F4B9-41A1-A731-DE6DF7D6A1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75EE99-550F-4845-8C28-2CF05D9E20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F1533D-C0BC-4F91-9569-3B56B39BB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6D4499-4D86-490F-BAFA-1138CB502F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92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30.05.2022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6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66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30.05.2022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EE0713-0BEC-449B-A409-ADF6DE6BB2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30.05.2022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2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32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30.05.2022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F4B13-EF40-48E0-B78B-F14629284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30.05.2022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30.05.2022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30.05.2022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2022 год и на плановый период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2023 и 2024 годов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7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8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2022 год</a:t>
            </a:r>
            <a:endParaRPr lang="ru-RU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2023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2024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34990,0</a:t>
            </a:r>
            <a:endParaRPr lang="ru-RU" dirty="0"/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37028,0</a:t>
            </a:r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38980,9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 сельсовета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08BC5-A5A3-414F-9FD8-C9A0EE97E7D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348880"/>
            <a:ext cx="2162175" cy="450912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15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Пореченского 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сельсовета</a:t>
            </a: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6" name="TextBox 14"/>
          <p:cNvSpPr txBox="1">
            <a:spLocks noChangeArrowheads="1"/>
          </p:cNvSpPr>
          <p:nvPr/>
        </p:nvSpPr>
        <p:spPr bwMode="auto">
          <a:xfrm>
            <a:off x="250825" y="2348880"/>
            <a:ext cx="20177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Бюджета муниципального образования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2022-2024 годы</a:t>
            </a:r>
            <a:endParaRPr lang="ru-RU" sz="1600" dirty="0" smtClean="0">
              <a:solidFill>
                <a:srgbClr val="FFFFFF"/>
              </a:solidFill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7" name="TextBox 15"/>
          <p:cNvSpPr txBox="1">
            <a:spLocks noChangeArrowheads="1"/>
          </p:cNvSpPr>
          <p:nvPr/>
        </p:nvSpPr>
        <p:spPr bwMode="auto">
          <a:xfrm>
            <a:off x="319088" y="766763"/>
            <a:ext cx="2609850" cy="107721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Бюджетное послание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Президента РФ 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«О бюджетной политике в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2022-2024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годах»</a:t>
            </a:r>
          </a:p>
        </p:txBody>
      </p:sp>
      <p:sp>
        <p:nvSpPr>
          <p:cNvPr id="119818" name="TextBox 17"/>
          <p:cNvSpPr txBox="1">
            <a:spLocks noChangeArrowheads="1"/>
          </p:cNvSpPr>
          <p:nvPr/>
        </p:nvSpPr>
        <p:spPr bwMode="auto">
          <a:xfrm>
            <a:off x="3257550" y="3429000"/>
            <a:ext cx="23034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проекта бюджета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муниципального образования 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2022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и на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плановый период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2023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2024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5" y="549275"/>
            <a:ext cx="2381250" cy="2409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20" name="TextBox 16"/>
          <p:cNvSpPr txBox="1">
            <a:spLocks noChangeArrowheads="1"/>
          </p:cNvSpPr>
          <p:nvPr/>
        </p:nvSpPr>
        <p:spPr bwMode="auto">
          <a:xfrm>
            <a:off x="3073400" y="548680"/>
            <a:ext cx="2597150" cy="155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36000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 Пореченского сельсовета Суджанского района на 2022-2024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 </a:t>
            </a: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-1442589">
            <a:off x="3516313" y="3013075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238594" name="Picture 2" descr="Картинки по запросу картинки бухгалтерский уч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196752"/>
            <a:ext cx="2419350" cy="1895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</a:t>
            </a:r>
            <a:endParaRPr lang="ru-RU" sz="900" b="1" dirty="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3CEA8-7EDB-47F4-A18A-5A2D20B0B2B9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0836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БЮДЖЕТ НА </a:t>
            </a:r>
            <a:r>
              <a:rPr lang="ru-RU" b="1" dirty="0" smtClean="0"/>
              <a:t>2022ГОД </a:t>
            </a:r>
            <a:r>
              <a:rPr lang="ru-RU" b="1" dirty="0"/>
              <a:t>И </a:t>
            </a:r>
            <a:r>
              <a:rPr lang="ru-RU" b="1" dirty="0" smtClean="0"/>
              <a:t>НА ПЛАНОВЫЙ </a:t>
            </a:r>
            <a:r>
              <a:rPr lang="ru-RU" b="1" dirty="0"/>
              <a:t>ПЕРИОД </a:t>
            </a:r>
            <a:r>
              <a:rPr lang="ru-RU" b="1" dirty="0" smtClean="0"/>
              <a:t> 2023 </a:t>
            </a:r>
            <a:r>
              <a:rPr lang="ru-RU" b="1" dirty="0"/>
              <a:t>И </a:t>
            </a:r>
            <a:r>
              <a:rPr lang="ru-RU" b="1" dirty="0" smtClean="0"/>
              <a:t>2024 </a:t>
            </a:r>
            <a:r>
              <a:rPr lang="ru-RU" b="1" dirty="0"/>
              <a:t>ГОДОВ </a:t>
            </a:r>
          </a:p>
          <a:p>
            <a:pPr algn="ctr"/>
            <a:r>
              <a:rPr lang="ru-RU" b="1" dirty="0"/>
              <a:t>НАПРАВЛЕН НА РЕШЕНИЕ СЛЕДУЮЩИХ КЛЮЧЕВЫХ ЗАДАЧ: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323850" y="1916113"/>
            <a:ext cx="8640763" cy="865187"/>
            <a:chOff x="204" y="1162"/>
            <a:chExt cx="5443" cy="590"/>
          </a:xfrm>
        </p:grpSpPr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0" name="AutoShape 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/>
                <a:t>гарантированного исполнения действующих и принимаемых расходных обязательств</a:t>
              </a:r>
              <a:r>
                <a:rPr lang="ru-RU"/>
                <a:t> </a:t>
              </a:r>
            </a:p>
          </p:txBody>
        </p:sp>
      </p:grpSp>
      <p:grpSp>
        <p:nvGrpSpPr>
          <p:cNvPr id="120842" name="Group 10"/>
          <p:cNvGrpSpPr>
            <a:grpSpLocks/>
          </p:cNvGrpSpPr>
          <p:nvPr/>
        </p:nvGrpSpPr>
        <p:grpSpPr bwMode="auto">
          <a:xfrm>
            <a:off x="323850" y="2852738"/>
            <a:ext cx="8640763" cy="865187"/>
            <a:chOff x="204" y="1162"/>
            <a:chExt cx="5443" cy="590"/>
          </a:xfrm>
        </p:grpSpPr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4" name="AutoShape 12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/>
                <a:t>эффективности бюджетных расходов, обеспечения адресности </a:t>
              </a:r>
            </a:p>
            <a:p>
              <a:pPr algn="ctr"/>
              <a:r>
                <a:rPr lang="ru-RU" sz="1400" b="1"/>
                <a:t>социальной помощи, проведения структурных реформ в социальной сфере </a:t>
              </a:r>
            </a:p>
          </p:txBody>
        </p:sp>
      </p:grpSp>
      <p:grpSp>
        <p:nvGrpSpPr>
          <p:cNvPr id="120845" name="Group 13" descr="иоро"/>
          <p:cNvGrpSpPr>
            <a:grpSpLocks/>
          </p:cNvGrpSpPr>
          <p:nvPr/>
        </p:nvGrpSpPr>
        <p:grpSpPr bwMode="auto">
          <a:xfrm>
            <a:off x="323850" y="3789363"/>
            <a:ext cx="8640763" cy="865187"/>
            <a:chOff x="204" y="1162"/>
            <a:chExt cx="5443" cy="590"/>
          </a:xfrm>
        </p:grpSpPr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7" name="AutoShape 15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 dirty="0"/>
                <a:t>Соответствие финансовых возможностей </a:t>
              </a:r>
              <a:r>
                <a:rPr lang="ru-RU" sz="1400" b="1" dirty="0" smtClean="0"/>
                <a:t> Пореченского сельсовета</a:t>
              </a:r>
              <a:endParaRPr lang="ru-RU" sz="1400" b="1" dirty="0"/>
            </a:p>
            <a:p>
              <a:pPr algn="ctr"/>
              <a:r>
                <a:rPr lang="ru-RU" sz="1400" b="1" dirty="0"/>
                <a:t>ключевым направлениям развития </a:t>
              </a:r>
            </a:p>
          </p:txBody>
        </p:sp>
      </p:grpSp>
      <p:grpSp>
        <p:nvGrpSpPr>
          <p:cNvPr id="120848" name="Group 16"/>
          <p:cNvGrpSpPr>
            <a:grpSpLocks/>
          </p:cNvGrpSpPr>
          <p:nvPr/>
        </p:nvGrpSpPr>
        <p:grpSpPr bwMode="auto">
          <a:xfrm>
            <a:off x="323850" y="4724400"/>
            <a:ext cx="8640763" cy="865188"/>
            <a:chOff x="204" y="1162"/>
            <a:chExt cx="5443" cy="590"/>
          </a:xfrm>
        </p:grpSpPr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0" name="AutoShape 1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роли бюджетной политики для поддержки экономического роста</a:t>
              </a:r>
              <a:r>
                <a:rPr lang="ru-RU"/>
                <a:t> </a:t>
              </a:r>
            </a:p>
          </p:txBody>
        </p:sp>
      </p:grp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323850" y="5661025"/>
            <a:ext cx="8640763" cy="865188"/>
            <a:chOff x="204" y="1162"/>
            <a:chExt cx="5443" cy="590"/>
          </a:xfrm>
        </p:grpSpPr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3" name="AutoShape 21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 на 2022 год и на плановый период 2023 и 2024 годов»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568830338"/>
              </p:ext>
            </p:extLst>
          </p:nvPr>
        </p:nvGraphicFramePr>
        <p:xfrm>
          <a:off x="595313" y="2349500"/>
          <a:ext cx="8001000" cy="417861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2024*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5483,5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4628,4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4568,4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3404,8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3740,2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3740,5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2078,7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888,2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827,9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5483,5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4628,4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4568,4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2341776241"/>
              </p:ext>
            </p:extLst>
          </p:nvPr>
        </p:nvGraphicFramePr>
        <p:xfrm>
          <a:off x="0" y="22447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3543300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5483,5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763688" y="3140968"/>
            <a:ext cx="1223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13785,3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5092700" y="3584575"/>
            <a:ext cx="1296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4628,4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0" name="Text Box 19"/>
          <p:cNvSpPr txBox="1">
            <a:spLocks noChangeArrowheads="1"/>
          </p:cNvSpPr>
          <p:nvPr/>
        </p:nvSpPr>
        <p:spPr bwMode="auto">
          <a:xfrm>
            <a:off x="6899275" y="370998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4568,4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муниципального образования «Пореченский сельсовет»Суджанского района Курской области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aphicFrame>
        <p:nvGraphicFramePr>
          <p:cNvPr id="7" name="Object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68168829"/>
              </p:ext>
            </p:extLst>
          </p:nvPr>
        </p:nvGraphicFramePr>
        <p:xfrm>
          <a:off x="180975" y="2244725"/>
          <a:ext cx="8075613" cy="44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44CC67-FED6-4162-B587-6B44576C99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68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муниципального образования «Пореченский сельсовет»Суджанского района Курской области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2019-2022 годах</a:t>
            </a:r>
            <a:endParaRPr lang="ru-RU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7" name="Objec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76058688"/>
              </p:ext>
            </p:extLst>
          </p:nvPr>
        </p:nvGraphicFramePr>
        <p:xfrm>
          <a:off x="233363" y="1270000"/>
          <a:ext cx="9604375" cy="558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BBBE7-3FE5-446D-B230-C6839C65A4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/>
          </a:p>
        </p:txBody>
      </p:sp>
      <p:pic>
        <p:nvPicPr>
          <p:cNvPr id="126989" name="Picture 13" descr="15847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7" y="5229200"/>
            <a:ext cx="1993488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в 2022 – 2024 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2299001"/>
              </p:ext>
            </p:extLst>
          </p:nvPr>
        </p:nvGraphicFramePr>
        <p:xfrm>
          <a:off x="323528" y="1700808"/>
          <a:ext cx="6172275" cy="4016377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  <a:gridCol w="877887"/>
                <a:gridCol w="98583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2277,6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1911,3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«Обеспечение пожарной безопасности»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561,7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2314,4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5483.5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4628,4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4568,4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2022 – 2024 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5846141"/>
              </p:ext>
            </p:extLst>
          </p:nvPr>
        </p:nvGraphicFramePr>
        <p:xfrm>
          <a:off x="611561" y="1628801"/>
          <a:ext cx="7600577" cy="3978021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  <a:gridCol w="1262001"/>
                <a:gridCol w="1158818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501,7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259,8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345,3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2314,4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2019,2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1930,5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108,1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60,3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имуществом и земельными ресурсами»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56,6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муниципальной службы»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«Организация ритуальных услуг на территории Пореченского сельсовета Суджанского района Курской области»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661248"/>
            <a:ext cx="3456384" cy="11967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2410</TotalTime>
  <Words>633</Words>
  <Application>Microsoft Office PowerPoint</Application>
  <PresentationFormat>Экран (4:3)</PresentationFormat>
  <Paragraphs>203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Тема Office</vt:lpstr>
      <vt:lpstr>1_Городская</vt:lpstr>
      <vt:lpstr>4_Городская</vt:lpstr>
      <vt:lpstr>5_Городская</vt:lpstr>
      <vt:lpstr>9_Городская</vt:lpstr>
      <vt:lpstr>12_Городская</vt:lpstr>
      <vt:lpstr>13_Городская</vt:lpstr>
      <vt:lpstr>Трек</vt:lpstr>
      <vt:lpstr>Изящная</vt:lpstr>
      <vt:lpstr>Слайд 1</vt:lpstr>
      <vt:lpstr>Слайд 2</vt:lpstr>
      <vt:lpstr>Слайд 3</vt:lpstr>
      <vt:lpstr>Основные параметры решения  «О бюджете муниципального образования «Пореченский сельсовет» Суджанского района Курской области на 2022 год и на плановый период 2023 и 2024 годов»</vt:lpstr>
      <vt:lpstr>Слайд 5</vt:lpstr>
      <vt:lpstr>Безвозмездные поступления в бюджет муниципального образования «Пореченский сельсовет»Суджанского района Курской области</vt:lpstr>
      <vt:lpstr>Динамика расходов бюджета муниципального образования «Пореченский сельсовет»Суджанского района Курской области  в 2019-2022 годах</vt:lpstr>
      <vt:lpstr>                  Расходы бюджета муниципального образования  «Пореченский сельсовет» Суджанского района Курской области по разделам в 2022 – 2024 годах, тыс.рублей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в 2022 – 2024 годах, тыс.рублей</vt:lpstr>
      <vt:lpstr>Реализация указов Президента Российской Федерации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368</cp:revision>
  <cp:lastPrinted>2013-11-15T06:31:56Z</cp:lastPrinted>
  <dcterms:created xsi:type="dcterms:W3CDTF">2013-05-13T09:45:35Z</dcterms:created>
  <dcterms:modified xsi:type="dcterms:W3CDTF">2022-05-30T06:08:13Z</dcterms:modified>
</cp:coreProperties>
</file>