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diagrams/quickStyle2.xml" ContentType="application/vnd.openxmlformats-officedocument.drawingml.diagramStyl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Default Extension="xlsx" ContentType="application/vnd.openxmlformats-officedocument.spreadsheetml.sheet"/>
  <Override PartName="/ppt/charts/chart3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drawings/drawing1.xml" ContentType="application/vnd.openxmlformats-officedocument.drawingml.chartshapes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  <p:sldMasterId id="2147483712" r:id="rId3"/>
    <p:sldMasterId id="2147483725" r:id="rId4"/>
    <p:sldMasterId id="2147483777" r:id="rId5"/>
    <p:sldMasterId id="2147483816" r:id="rId6"/>
    <p:sldMasterId id="2147483829" r:id="rId7"/>
    <p:sldMasterId id="2147483867" r:id="rId8"/>
    <p:sldMasterId id="2147483879" r:id="rId9"/>
  </p:sldMasterIdLst>
  <p:notesMasterIdLst>
    <p:notesMasterId r:id="rId21"/>
  </p:notesMasterIdLst>
  <p:sldIdLst>
    <p:sldId id="280" r:id="rId10"/>
    <p:sldId id="284" r:id="rId11"/>
    <p:sldId id="289" r:id="rId12"/>
    <p:sldId id="257" r:id="rId13"/>
    <p:sldId id="258" r:id="rId14"/>
    <p:sldId id="260" r:id="rId15"/>
    <p:sldId id="270" r:id="rId16"/>
    <p:sldId id="273" r:id="rId17"/>
    <p:sldId id="292" r:id="rId18"/>
    <p:sldId id="288" r:id="rId19"/>
    <p:sldId id="293" r:id="rId20"/>
  </p:sldIdLst>
  <p:sldSz cx="9144000" cy="6858000" type="screen4x3"/>
  <p:notesSz cx="6781800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F6A8EB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7976" autoAdjust="0"/>
    <p:restoredTop sz="94676" autoAdjust="0"/>
  </p:normalViewPr>
  <p:slideViewPr>
    <p:cSldViewPr>
      <p:cViewPr>
        <p:scale>
          <a:sx n="73" d="100"/>
          <a:sy n="73" d="100"/>
        </p:scale>
        <p:origin x="-193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viewProps" Target="view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16201702833413248"/>
          <c:y val="9.868824208398598E-2"/>
          <c:w val="0.73277275467416381"/>
          <c:h val="0.67799845093719013"/>
        </c:manualLayout>
      </c:layout>
      <c:barChart>
        <c:barDir val="col"/>
        <c:grouping val="stacked"/>
        <c:ser>
          <c:idx val="0"/>
          <c:order val="0"/>
          <c:tx>
            <c:strRef>
              <c:f>Sheet1!$A$2</c:f>
              <c:strCache>
                <c:ptCount val="1"/>
                <c:pt idx="0">
                  <c:v>Бюджет Боковского сельского поселения</c:v>
                </c:pt>
              </c:strCache>
            </c:strRef>
          </c:tx>
          <c:cat>
            <c:strRef>
              <c:f>Sheet1!$B$1:$E$1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5468.7</c:v>
                </c:pt>
                <c:pt idx="1">
                  <c:v>4213.2</c:v>
                </c:pt>
                <c:pt idx="2">
                  <c:v>3462.8</c:v>
                </c:pt>
                <c:pt idx="3">
                  <c:v>3428.1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cat>
            <c:strRef>
              <c:f>Sheet1!$B$1:$E$1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</c:numCache>
            </c:numRef>
          </c:val>
        </c:ser>
        <c:overlap val="100"/>
        <c:axId val="103301504"/>
        <c:axId val="103303040"/>
      </c:barChart>
      <c:catAx>
        <c:axId val="103301504"/>
        <c:scaling>
          <c:orientation val="minMax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103303040"/>
        <c:crosses val="autoZero"/>
        <c:auto val="1"/>
        <c:lblAlgn val="ctr"/>
        <c:lblOffset val="100"/>
        <c:tickLblSkip val="1"/>
        <c:tickMarkSkip val="1"/>
      </c:catAx>
      <c:valAx>
        <c:axId val="103303040"/>
        <c:scaling>
          <c:orientation val="minMax"/>
        </c:scaling>
        <c:axPos val="l"/>
        <c:numFmt formatCode="#,##0" sourceLinked="0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103301504"/>
        <c:crosses val="autoZero"/>
        <c:crossBetween val="between"/>
      </c:valAx>
      <c:spPr>
        <a:noFill/>
        <a:ln w="25348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796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depthPercent val="100"/>
      <c:rAngAx val="1"/>
    </c:view3D>
    <c:floor>
      <c:spPr>
        <a:solidFill>
          <a:schemeClr val="bg1">
            <a:lumMod val="85000"/>
          </a:schemeClr>
        </a:solidFill>
      </c:spPr>
    </c:floor>
    <c:plotArea>
      <c:layout>
        <c:manualLayout>
          <c:layoutTarget val="inner"/>
          <c:xMode val="edge"/>
          <c:yMode val="edge"/>
          <c:x val="6.8413045591523294E-2"/>
          <c:y val="4.4713540763351732E-2"/>
          <c:w val="0.91461164576650145"/>
          <c:h val="0.74781435360228021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rgbClr val="92D050"/>
            </a:solidFill>
          </c:spPr>
          <c:dLbls>
            <c:dLbl>
              <c:idx val="0"/>
              <c:layout>
                <c:manualLayout>
                  <c:x val="2.5195365197517756E-2"/>
                  <c:y val="-4.111600587371513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2386,0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3.4643968130525296E-2"/>
                  <c:y val="-4.111600587371513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1333,5</a:t>
                    </a:r>
                  </a:p>
                  <a:p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2.3620887361721712E-2"/>
                  <c:y val="-3.817914831130694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582,9</a:t>
                    </a:r>
                  </a:p>
                  <a:p>
                    <a:endParaRPr lang="en-US" dirty="0"/>
                  </a:p>
                </c:rich>
              </c:tx>
              <c:showVal val="1"/>
            </c:dLbl>
            <c:dLbl>
              <c:idx val="3"/>
              <c:layout>
                <c:manualLayout>
                  <c:x val="2.3620887361721712E-2"/>
                  <c:y val="-2.349486049926580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547,7</a:t>
                    </a:r>
                  </a:p>
                  <a:p>
                    <a:endParaRPr lang="en-US" dirty="0"/>
                  </a:p>
                </c:rich>
              </c:tx>
              <c:showVal val="1"/>
            </c:dLbl>
            <c:numFmt formatCode="#,##0.0" sourceLinked="0"/>
            <c:spPr>
              <a:noFill/>
              <a:ln w="25415">
                <a:noFill/>
              </a:ln>
            </c:spPr>
            <c:txPr>
              <a:bodyPr/>
              <a:lstStyle/>
              <a:p>
                <a:pPr>
                  <a:defRPr sz="2001" b="1">
                    <a:latin typeface="+mj-lt"/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2386</c:v>
                </c:pt>
                <c:pt idx="1">
                  <c:v>1333.5</c:v>
                </c:pt>
                <c:pt idx="2">
                  <c:v>582.9</c:v>
                </c:pt>
                <c:pt idx="3">
                  <c:v>547.70000000000005</c:v>
                </c:pt>
              </c:numCache>
            </c:numRef>
          </c:val>
        </c:ser>
        <c:gapWidth val="155"/>
        <c:gapDepth val="201"/>
        <c:shape val="box"/>
        <c:axId val="102043648"/>
        <c:axId val="102045184"/>
        <c:axId val="0"/>
      </c:bar3DChart>
      <c:catAx>
        <c:axId val="10204364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901" b="1">
                <a:latin typeface="+mj-lt"/>
              </a:defRPr>
            </a:pPr>
            <a:endParaRPr lang="ru-RU"/>
          </a:p>
        </c:txPr>
        <c:crossAx val="102045184"/>
        <c:crosses val="autoZero"/>
        <c:auto val="1"/>
        <c:lblAlgn val="ctr"/>
        <c:lblOffset val="100"/>
      </c:catAx>
      <c:valAx>
        <c:axId val="10204518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latin typeface="+mj-lt"/>
              </a:defRPr>
            </a:pPr>
            <a:endParaRPr lang="ru-RU"/>
          </a:p>
        </c:txPr>
        <c:crossAx val="102043648"/>
        <c:crosses val="autoZero"/>
        <c:crossBetween val="between"/>
      </c:valAx>
      <c:spPr>
        <a:noFill/>
        <a:ln w="25415">
          <a:noFill/>
        </a:ln>
      </c:spPr>
    </c:plotArea>
    <c:legend>
      <c:legendPos val="r"/>
      <c:layout>
        <c:manualLayout>
          <c:xMode val="edge"/>
          <c:yMode val="edge"/>
          <c:x val="5.3066037735849239E-2"/>
          <c:y val="0.92241379310344829"/>
          <c:w val="0.89976415094339623"/>
          <c:h val="7.3275862068965303E-2"/>
        </c:manualLayout>
      </c:layout>
      <c:txPr>
        <a:bodyPr/>
        <a:lstStyle/>
        <a:p>
          <a:pPr>
            <a:defRPr sz="1701">
              <a:latin typeface="+mj-lt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801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depthPercent val="100"/>
      <c:perspective val="20"/>
    </c:view3D>
    <c:floor>
      <c:spPr>
        <a:solidFill>
          <a:schemeClr val="bg1">
            <a:lumMod val="85000"/>
          </a:schemeClr>
        </a:solidFill>
      </c:spPr>
    </c:floor>
    <c:plotArea>
      <c:layout>
        <c:manualLayout>
          <c:layoutTarget val="inner"/>
          <c:xMode val="edge"/>
          <c:yMode val="edge"/>
          <c:x val="5.1398184601924773E-2"/>
          <c:y val="3.9140800568813937E-2"/>
          <c:w val="0.94860181539809107"/>
          <c:h val="0.87253929159949073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spPr>
              <a:solidFill>
                <a:srgbClr val="92D050"/>
              </a:solidFill>
            </c:spPr>
          </c:dPt>
          <c:dPt>
            <c:idx val="1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Lbls>
            <c:dLbl>
              <c:idx val="0"/>
              <c:layout>
                <c:manualLayout>
                  <c:x val="1.3322725284339577E-2"/>
                  <c:y val="-1.6757717794158741E-2"/>
                </c:manualLayout>
              </c:layout>
              <c:tx>
                <c:rich>
                  <a:bodyPr/>
                  <a:lstStyle/>
                  <a:p>
                    <a:pPr>
                      <a:defRPr sz="1600" b="0" i="0" u="none" strike="noStrike" baseline="0">
                        <a:solidFill>
                          <a:srgbClr val="000000"/>
                        </a:solidFill>
                        <a:latin typeface="Cambria"/>
                        <a:ea typeface="Cambria"/>
                        <a:cs typeface="Cambria"/>
                      </a:defRPr>
                    </a:pPr>
                    <a:r>
                      <a:rPr lang="ru-RU" dirty="0" smtClean="0"/>
                      <a:t>3467,9</a:t>
                    </a:r>
                    <a:endParaRPr lang="ru-RU" dirty="0"/>
                  </a:p>
                </c:rich>
              </c:tx>
              <c:spPr>
                <a:noFill/>
                <a:ln w="25401">
                  <a:noFill/>
                </a:ln>
              </c:spPr>
            </c:dLbl>
            <c:dLbl>
              <c:idx val="1"/>
              <c:layout>
                <c:manualLayout>
                  <c:x val="1.2299540682414699E-2"/>
                  <c:y val="-1.6757529295516667E-2"/>
                </c:manualLayout>
              </c:layout>
              <c:tx>
                <c:rich>
                  <a:bodyPr/>
                  <a:lstStyle/>
                  <a:p>
                    <a:pPr>
                      <a:defRPr sz="1600" b="0" i="0" u="none" strike="noStrike" baseline="0">
                        <a:solidFill>
                          <a:srgbClr val="000000"/>
                        </a:solidFill>
                        <a:latin typeface="Cambria"/>
                        <a:ea typeface="Cambria"/>
                        <a:cs typeface="Cambria"/>
                      </a:defRPr>
                    </a:pPr>
                    <a:r>
                      <a:rPr lang="ru-RU" dirty="0" smtClean="0"/>
                      <a:t>3981,3</a:t>
                    </a:r>
                    <a:endParaRPr lang="ru-RU" dirty="0"/>
                  </a:p>
                </c:rich>
              </c:tx>
              <c:spPr>
                <a:noFill/>
                <a:ln w="25401">
                  <a:noFill/>
                </a:ln>
              </c:spPr>
            </c:dLbl>
            <c:dLbl>
              <c:idx val="2"/>
              <c:layout>
                <c:manualLayout>
                  <c:x val="2.0274926791175919E-2"/>
                  <c:y val="-2.3939335610336971E-2"/>
                </c:manualLayout>
              </c:layout>
              <c:tx>
                <c:rich>
                  <a:bodyPr/>
                  <a:lstStyle/>
                  <a:p>
                    <a:pPr>
                      <a:defRPr sz="1600" b="0" i="0" u="none" strike="noStrike" baseline="0">
                        <a:solidFill>
                          <a:srgbClr val="000000"/>
                        </a:solidFill>
                        <a:latin typeface="Cambria"/>
                        <a:ea typeface="Cambria"/>
                        <a:cs typeface="Cambria"/>
                      </a:defRPr>
                    </a:pPr>
                    <a:r>
                      <a:rPr lang="ru-RU" dirty="0" smtClean="0"/>
                      <a:t>5359,7</a:t>
                    </a:r>
                    <a:endParaRPr lang="ru-RU" dirty="0"/>
                  </a:p>
                </c:rich>
              </c:tx>
              <c:spPr>
                <a:noFill/>
                <a:ln w="25401">
                  <a:noFill/>
                </a:ln>
              </c:spPr>
            </c:dLbl>
            <c:dLbl>
              <c:idx val="3"/>
              <c:layout>
                <c:manualLayout>
                  <c:x val="1.9444444444444445E-2"/>
                  <c:y val="-2.8727193078028259E-2"/>
                </c:manualLayout>
              </c:layout>
              <c:tx>
                <c:rich>
                  <a:bodyPr/>
                  <a:lstStyle/>
                  <a:p>
                    <a:pPr>
                      <a:defRPr sz="1600" b="0" i="0" u="none" strike="noStrike" baseline="0">
                        <a:solidFill>
                          <a:srgbClr val="000000"/>
                        </a:solidFill>
                        <a:latin typeface="Cambria"/>
                        <a:ea typeface="Cambria"/>
                        <a:cs typeface="Cambria"/>
                      </a:defRPr>
                    </a:pPr>
                    <a:r>
                      <a:rPr lang="ru-RU" dirty="0" smtClean="0"/>
                      <a:t>4213,2</a:t>
                    </a:r>
                    <a:endParaRPr lang="ru-RU" dirty="0"/>
                  </a:p>
                </c:rich>
              </c:tx>
              <c:spPr>
                <a:noFill/>
                <a:ln w="25401">
                  <a:noFill/>
                </a:ln>
              </c:spPr>
            </c:dLbl>
            <c:delete val="1"/>
          </c:dLbls>
          <c:cat>
            <c:strRef>
              <c:f>Лист1!$A$2:$A$6</c:f>
              <c:strCache>
                <c:ptCount val="4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  <c:pt idx="3">
                  <c:v>2019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3476.9</c:v>
                </c:pt>
                <c:pt idx="1">
                  <c:v>3981.3</c:v>
                </c:pt>
                <c:pt idx="2">
                  <c:v>5359.7</c:v>
                </c:pt>
                <c:pt idx="3">
                  <c:v>4213.2</c:v>
                </c:pt>
              </c:numCache>
            </c:numRef>
          </c:val>
        </c:ser>
        <c:shape val="cylinder"/>
        <c:axId val="103645568"/>
        <c:axId val="103647104"/>
        <c:axId val="0"/>
      </c:bar3DChart>
      <c:catAx>
        <c:axId val="10364556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03647104"/>
        <c:crosses val="autoZero"/>
        <c:auto val="1"/>
        <c:lblAlgn val="ctr"/>
        <c:lblOffset val="100"/>
      </c:catAx>
      <c:valAx>
        <c:axId val="10364710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sz="18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r>
                  <a:rPr lang="ru-RU"/>
                  <a:t>тыс. рублей</a:t>
                </a:r>
              </a:p>
            </c:rich>
          </c:tx>
          <c:layout>
            <c:manualLayout>
              <c:xMode val="edge"/>
              <c:yMode val="edge"/>
              <c:x val="4.1283330738704486E-2"/>
              <c:y val="0.39478264141713482"/>
            </c:manualLayout>
          </c:layout>
          <c:spPr>
            <a:noFill/>
            <a:ln w="25401">
              <a:noFill/>
            </a:ln>
          </c:spPr>
        </c:title>
        <c:numFmt formatCode="General" sourceLinked="1"/>
        <c:tickLblPos val="nextTo"/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03645568"/>
        <c:crosses val="autoZero"/>
        <c:crossBetween val="between"/>
      </c:valAx>
      <c:spPr>
        <a:noFill/>
        <a:ln w="25401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D38BCE-A4AC-488E-933C-001F195F8A27}" type="doc">
      <dgm:prSet loTypeId="urn:microsoft.com/office/officeart/2005/8/layout/vList3#2" loCatId="list" qsTypeId="urn:microsoft.com/office/officeart/2005/8/quickstyle/simple2" qsCatId="simple" csTypeId="urn:microsoft.com/office/officeart/2005/8/colors/accent1_2#2" csCatId="accent1" phldr="1"/>
      <dgm:spPr/>
    </dgm:pt>
    <dgm:pt modelId="{67C58967-F23F-4972-97B4-9C6208E5117B}">
      <dgm:prSet phldrT="[Текст]" custT="1"/>
      <dgm:spPr/>
      <dgm:t>
        <a:bodyPr/>
        <a:lstStyle/>
        <a:p>
          <a:r>
            <a:rPr lang="ru-RU" sz="1600" b="1" dirty="0" smtClean="0"/>
            <a:t>Работники учреждений культуры</a:t>
          </a:r>
          <a:endParaRPr lang="ru-RU" sz="1600" b="1" dirty="0"/>
        </a:p>
      </dgm:t>
    </dgm:pt>
    <dgm:pt modelId="{E272DAEC-3CF3-48AF-BFE1-9AAB5A1D0BBF}" type="parTrans" cxnId="{18B593ED-FA2B-4D48-A2B2-1DCDE55200C4}">
      <dgm:prSet/>
      <dgm:spPr/>
      <dgm:t>
        <a:bodyPr/>
        <a:lstStyle/>
        <a:p>
          <a:endParaRPr lang="ru-RU"/>
        </a:p>
      </dgm:t>
    </dgm:pt>
    <dgm:pt modelId="{E3AFEA8D-0D39-40AA-870B-A9C6AEFCA97E}" type="sibTrans" cxnId="{18B593ED-FA2B-4D48-A2B2-1DCDE55200C4}">
      <dgm:prSet/>
      <dgm:spPr/>
      <dgm:t>
        <a:bodyPr/>
        <a:lstStyle/>
        <a:p>
          <a:endParaRPr lang="ru-RU"/>
        </a:p>
      </dgm:t>
    </dgm:pt>
    <dgm:pt modelId="{06DC4E0B-84B4-4921-8CD0-A46E6EF08EBE}" type="pres">
      <dgm:prSet presAssocID="{FCD38BCE-A4AC-488E-933C-001F195F8A27}" presName="linearFlow" presStyleCnt="0">
        <dgm:presLayoutVars>
          <dgm:dir/>
          <dgm:resizeHandles val="exact"/>
        </dgm:presLayoutVars>
      </dgm:prSet>
      <dgm:spPr/>
    </dgm:pt>
    <dgm:pt modelId="{52A48484-7B4E-4F13-A8C0-F89760312B3E}" type="pres">
      <dgm:prSet presAssocID="{67C58967-F23F-4972-97B4-9C6208E5117B}" presName="composite" presStyleCnt="0"/>
      <dgm:spPr/>
    </dgm:pt>
    <dgm:pt modelId="{FD6EA99A-9C4C-49E8-9EC6-C2CB263A9E55}" type="pres">
      <dgm:prSet presAssocID="{67C58967-F23F-4972-97B4-9C6208E5117B}" presName="imgShp" presStyleLbl="fgImgPlace1" presStyleIdx="0" presStyleCnt="1" custScaleX="261851" custScaleY="165315" custLinFactNeighborX="80198" custLinFactNeighborY="4768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7C2D314-791F-461F-BC72-FFCCE2554BC3}" type="pres">
      <dgm:prSet presAssocID="{67C58967-F23F-4972-97B4-9C6208E5117B}" presName="txShp" presStyleLbl="node1" presStyleIdx="0" presStyleCnt="1" custScaleX="92694" custScaleY="68001" custLinFactNeighborX="-16683" custLinFactNeighborY="-728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B593ED-FA2B-4D48-A2B2-1DCDE55200C4}" srcId="{FCD38BCE-A4AC-488E-933C-001F195F8A27}" destId="{67C58967-F23F-4972-97B4-9C6208E5117B}" srcOrd="0" destOrd="0" parTransId="{E272DAEC-3CF3-48AF-BFE1-9AAB5A1D0BBF}" sibTransId="{E3AFEA8D-0D39-40AA-870B-A9C6AEFCA97E}"/>
    <dgm:cxn modelId="{17ACF0F9-53E9-4AC8-99F6-6B34ADA92BC8}" type="presOf" srcId="{67C58967-F23F-4972-97B4-9C6208E5117B}" destId="{C7C2D314-791F-461F-BC72-FFCCE2554BC3}" srcOrd="0" destOrd="0" presId="urn:microsoft.com/office/officeart/2005/8/layout/vList3#2"/>
    <dgm:cxn modelId="{29E61BA2-F45F-4280-A6B9-073F5C32AC1E}" type="presOf" srcId="{FCD38BCE-A4AC-488E-933C-001F195F8A27}" destId="{06DC4E0B-84B4-4921-8CD0-A46E6EF08EBE}" srcOrd="0" destOrd="0" presId="urn:microsoft.com/office/officeart/2005/8/layout/vList3#2"/>
    <dgm:cxn modelId="{2F6B6B63-3E99-4BA8-A9E9-6C7B7EEC5CE0}" type="presParOf" srcId="{06DC4E0B-84B4-4921-8CD0-A46E6EF08EBE}" destId="{52A48484-7B4E-4F13-A8C0-F89760312B3E}" srcOrd="0" destOrd="0" presId="urn:microsoft.com/office/officeart/2005/8/layout/vList3#2"/>
    <dgm:cxn modelId="{F0061D26-8779-49E2-9547-E365D092B530}" type="presParOf" srcId="{52A48484-7B4E-4F13-A8C0-F89760312B3E}" destId="{FD6EA99A-9C4C-49E8-9EC6-C2CB263A9E55}" srcOrd="0" destOrd="0" presId="urn:microsoft.com/office/officeart/2005/8/layout/vList3#2"/>
    <dgm:cxn modelId="{61C07DC2-BEF8-4998-9C69-964943840DD2}" type="presParOf" srcId="{52A48484-7B4E-4F13-A8C0-F89760312B3E}" destId="{C7C2D314-791F-461F-BC72-FFCCE2554BC3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0969C9-C3E1-4E5F-B5D8-752EAFFA66CD}" type="doc">
      <dgm:prSet loTypeId="urn:microsoft.com/office/officeart/2005/8/layout/hProcess9" loCatId="process" qsTypeId="urn:microsoft.com/office/officeart/2005/8/quickstyle/simple1#2" qsCatId="simple" csTypeId="urn:microsoft.com/office/officeart/2005/8/colors/accent1_2#3" csCatId="accent1" phldr="1"/>
      <dgm:spPr/>
    </dgm:pt>
    <dgm:pt modelId="{28F594BB-3164-44E1-AACE-1F506AC614F2}" type="pres">
      <dgm:prSet presAssocID="{F20969C9-C3E1-4E5F-B5D8-752EAFFA66CD}" presName="CompostProcess" presStyleCnt="0">
        <dgm:presLayoutVars>
          <dgm:dir/>
          <dgm:resizeHandles val="exact"/>
        </dgm:presLayoutVars>
      </dgm:prSet>
      <dgm:spPr/>
    </dgm:pt>
    <dgm:pt modelId="{DC46DE17-854A-4EA1-BCDE-CE0DA248B7B5}" type="pres">
      <dgm:prSet presAssocID="{F20969C9-C3E1-4E5F-B5D8-752EAFFA66CD}" presName="arrow" presStyleLbl="bgShp" presStyleIdx="0" presStyleCnt="1"/>
      <dgm:spPr/>
    </dgm:pt>
    <dgm:pt modelId="{6C35CDDF-6274-413D-999B-411D15E51F7A}" type="pres">
      <dgm:prSet presAssocID="{F20969C9-C3E1-4E5F-B5D8-752EAFFA66CD}" presName="linearProcess" presStyleCnt="0"/>
      <dgm:spPr/>
    </dgm:pt>
  </dgm:ptLst>
  <dgm:cxnLst>
    <dgm:cxn modelId="{AFE2CB65-C506-43C6-B125-DAFFE7ECA654}" type="presOf" srcId="{F20969C9-C3E1-4E5F-B5D8-752EAFFA66CD}" destId="{28F594BB-3164-44E1-AACE-1F506AC614F2}" srcOrd="0" destOrd="0" presId="urn:microsoft.com/office/officeart/2005/8/layout/hProcess9"/>
    <dgm:cxn modelId="{B6EC30F6-8908-42A7-8BB6-B8F88BBA5860}" type="presParOf" srcId="{28F594BB-3164-44E1-AACE-1F506AC614F2}" destId="{DC46DE17-854A-4EA1-BCDE-CE0DA248B7B5}" srcOrd="0" destOrd="0" presId="urn:microsoft.com/office/officeart/2005/8/layout/hProcess9"/>
    <dgm:cxn modelId="{906E7A04-2532-4756-8168-DC8DBAE5173C}" type="presParOf" srcId="{28F594BB-3164-44E1-AACE-1F506AC614F2}" destId="{6C35CDDF-6274-413D-999B-411D15E51F7A}" srcOrd="1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C2D314-791F-461F-BC72-FFCCE2554BC3}">
      <dsp:nvSpPr>
        <dsp:cNvPr id="0" name=""/>
        <dsp:cNvSpPr/>
      </dsp:nvSpPr>
      <dsp:spPr>
        <a:xfrm rot="10800000">
          <a:off x="1269575" y="587037"/>
          <a:ext cx="2507621" cy="92581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372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Работники учреждений культуры</a:t>
          </a:r>
          <a:endParaRPr lang="ru-RU" sz="1600" b="1" kern="1200" dirty="0"/>
        </a:p>
      </dsp:txBody>
      <dsp:txXfrm rot="10800000">
        <a:off x="1269575" y="587037"/>
        <a:ext cx="2507621" cy="925815"/>
      </dsp:txXfrm>
    </dsp:sp>
    <dsp:sp modelId="{FD6EA99A-9C4C-49E8-9EC6-C2CB263A9E55}">
      <dsp:nvSpPr>
        <dsp:cNvPr id="0" name=""/>
        <dsp:cNvSpPr/>
      </dsp:nvSpPr>
      <dsp:spPr>
        <a:xfrm>
          <a:off x="503040" y="1565705"/>
          <a:ext cx="3565032" cy="225072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C46DE17-854A-4EA1-BCDE-CE0DA248B7B5}">
      <dsp:nvSpPr>
        <dsp:cNvPr id="0" name=""/>
        <dsp:cNvSpPr/>
      </dsp:nvSpPr>
      <dsp:spPr>
        <a:xfrm>
          <a:off x="374416" y="0"/>
          <a:ext cx="4243383" cy="167424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0.55437</cdr:x>
      <cdr:y>0.13398</cdr:y>
    </cdr:from>
    <cdr:to>
      <cdr:x>0.67275</cdr:x>
      <cdr:y>0.20185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5076056" y="720080"/>
          <a:ext cx="108012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175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C3387B1-A8BE-42A5-8287-6ED88BA419A0}" type="datetimeFigureOut">
              <a:rPr lang="ru-RU"/>
              <a:pPr>
                <a:defRPr/>
              </a:pPr>
              <a:t>04.04.2019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96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7863" y="4714875"/>
            <a:ext cx="54260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384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1750" y="9428163"/>
            <a:ext cx="29384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02EF599-AAFE-40CE-9669-B8E3AB41EE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239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A3AF78-15B8-4BE7-9D74-5245EF954FAC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themeOverride" Target="../theme/themeOverride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8318C-2CAF-45E9-B061-2B3099425549}" type="datetimeFigureOut">
              <a:rPr lang="ru-RU"/>
              <a:pPr>
                <a:defRPr/>
              </a:pPr>
              <a:t>04.04.2019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6AEE1-BB01-4356-9102-F1E62F6368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0561E-65A2-4892-9A1C-7E83D0AD7171}" type="datetimeFigureOut">
              <a:rPr lang="ru-RU"/>
              <a:pPr>
                <a:defRPr/>
              </a:pPr>
              <a:t>04.04.2019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EA6ED-EC64-4BED-B4FB-A11D27A0CC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41E5A-97AC-43DF-BB2D-E077C5AF83A1}" type="datetimeFigureOut">
              <a:rPr lang="ru-RU"/>
              <a:pPr>
                <a:defRPr/>
              </a:pPr>
              <a:t>04.04.2019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DBE44-DA6F-4308-91F8-60BDB6DAC2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FDAD7274-DA7D-4F2D-823A-D9F7300E65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8CC3920-C377-46E6-915C-882F0E06406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6086911-6C90-4F9B-B9A2-C56C1ABB530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C1C4D5B-ADFD-4D5C-B58B-F3CF41A0571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B528BE0-0CD4-47AB-AB82-425B8669D4B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6E48D23-7FA8-4A1A-BF8B-5432439FCA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771B6AA-B544-47F4-912F-A47547D6BE8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B8C73FC-EE95-418C-9FA6-B160BEBD908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74BAE-1A97-48EE-A0D4-DE9FDF04EC11}" type="datetimeFigureOut">
              <a:rPr lang="ru-RU"/>
              <a:pPr>
                <a:defRPr/>
              </a:pPr>
              <a:t>04.04.2019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4476C-3FB4-4FBE-AFE5-D45041064B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D8F8584-2BFA-4C0A-8855-1856F6ACA36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13B61E5-FB84-486F-BE60-E96686F83F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4C7EEE5-F83F-4A90-AA1F-A3B4993EA3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EC789F99-996D-4E86-B08C-46BA39838F1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FDC6A67-2C6D-4E3A-940F-88012513549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8959096-4058-487F-8F1E-216CDB392D6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F92D029-9C66-4E4B-9D14-1ABCA1B94AA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10AAAE2-5C6A-421A-9060-FE4C2DD94E6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D3DAB27-F886-4F73-9238-5E7F40E0680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2054FBD-4706-4E90-9CE7-41A1C7F4D67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C346B-5028-4067-8CF3-BBDAB3589EC1}" type="datetimeFigureOut">
              <a:rPr lang="ru-RU"/>
              <a:pPr>
                <a:defRPr/>
              </a:pPr>
              <a:t>04.04.2019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46B69-43C2-4C08-AADB-6FD17F956D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3987F21-15DC-4172-844F-445463CA45C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3E4E195-84CD-4E72-94CA-58703348325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DA1D1F4-CFEB-4F1F-94E4-25E5739251A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9C1D157-4792-465A-8082-58A3BE5EEC9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E5F6E64-A04C-4C4B-BDAD-2AEBF512169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D3EE1DCB-ECCE-4F57-8788-F58A628BEC6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3282873-A415-4A61-9233-B0C792880E4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17E8665-BEF5-4515-BCA6-928EE03AE0A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64D8B44-3FB5-4C07-BAE9-A317B8F0E53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BEEAB66-046F-4912-A760-87B2EAEF4FC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861CB-8408-404B-8095-11E708E31C7D}" type="datetimeFigureOut">
              <a:rPr lang="ru-RU"/>
              <a:pPr>
                <a:defRPr/>
              </a:pPr>
              <a:t>04.04.2019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CA885-C74F-4B1B-8017-A08849A97B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59D0FA9-2D3B-43DD-AFF3-084AC6EA632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369A65D-28F7-4ACC-8AD1-DA412AB7911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01C77B0-47C7-41D8-BB90-3F6A33875D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7D78201-13E0-444A-9FDD-E7B1796B6E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7C839A2-143F-4D41-BEBB-949BC9AC8B7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32F5915-C2BA-44EC-9EDF-AF2273BF49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6842856-0102-4A18-B5BC-08E3A838898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77AD6362-61C9-4154-9921-FCA0E095057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166005F-D0DB-47D3-869A-BA2A59A9D18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EAC36A6-3AA8-4663-B452-8252FDBC185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9881B-545C-4F0C-B49D-B42888CB329D}" type="datetimeFigureOut">
              <a:rPr lang="ru-RU"/>
              <a:pPr>
                <a:defRPr/>
              </a:pPr>
              <a:t>04.04.2019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35101-DB24-47F4-AD18-F2D3A07A6A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F62FA75-5A94-4E6E-8DD0-F15B9ED7FC6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3FBED0-434D-4DB0-9D2A-F9B423EFD0B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6918A97-F086-4229-9E70-87DB3B07690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58A713F-4042-4493-8D73-AF3C1C7D50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668D6A4-05A5-49E6-8A8F-B581BBF3F9F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1ABAB85-F4B9-41A1-A731-DE6DF7D6A15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E75EE99-550F-4845-8C28-2CF05D9E20E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EF1533D-C0BC-4F91-9569-3B56B39BB85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96D4499-4D86-490F-BAFA-1138CB502F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2FF4D8F1-72F8-4D2A-AEA5-7C414A8848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84D5B-1CBA-4096-B64D-4C5292016DF3}" type="datetimeFigureOut">
              <a:rPr lang="ru-RU"/>
              <a:pPr>
                <a:defRPr/>
              </a:pPr>
              <a:t>04.04.2019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0543E-02DA-4E69-9A96-2F90781DDD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C136D48-E5CE-464A-A07E-C489C13E0E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7272931-D010-4E33-9F6C-CF8B64585DC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4412006-9CCB-4F36-9084-A85B61BB79D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9DB7B6D-6C47-4843-80BC-4AB8DDCAA8D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5160122-C104-42E5-8E74-1A1C71E8A84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563A133-756D-4495-A0FA-C29918ED32F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35B5107-3FF1-42B5-9EF5-BAD9FE8EFB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E6D60540-BA82-4EE2-BCA0-5000D9A7BDD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1A9680-D81E-49E5-B96A-CBBCDDAB0E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D7ECC39-5000-4470-888D-97BF0677EA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895FF-5EA6-41D5-80CB-265FB08BCED9}" type="datetimeFigureOut">
              <a:rPr lang="ru-RU"/>
              <a:pPr>
                <a:defRPr/>
              </a:pPr>
              <a:t>04.04.2019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4A688-4495-4AC9-8548-4B77367710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B260ACB-AF93-43C0-B86C-A164D6BADE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9241370-9B8F-4CA1-B931-3CA0A9243D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A7B60A7-F11A-42ED-90A7-11600011FBC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118B697-E623-4004-B0F8-D544A1AC2AE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3C2CAA3-2389-4820-813E-FC49246795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7A733EB-A020-4DCB-B1E3-4DE6D983FDA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EC381C1-F5AD-4E06-8AA2-310E91BAF6D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E51F181-3B35-4B55-8338-1F6F7469B82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2DC5B81-353E-4DB7-9AD1-255916F05C1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6A8FBC76-FF13-43FE-8DAB-693F66FCF1CA}" type="datetimeFigureOut">
              <a:rPr lang="ru-RU"/>
              <a:pPr>
                <a:defRPr/>
              </a:pPr>
              <a:t>04.04.2019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F2C153D5-1403-40FF-86A3-A5B5527A0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21D10-7DD5-4D6C-942E-E82AB5AB897C}" type="datetimeFigureOut">
              <a:rPr lang="ru-RU"/>
              <a:pPr>
                <a:defRPr/>
              </a:pPr>
              <a:t>04.04.2019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9BDD5-2875-45CE-986E-36513D90E0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4E53983C-DE3B-42F9-BD8D-A8DBDE59BA2A}" type="datetimeFigureOut">
              <a:rPr lang="ru-RU"/>
              <a:pPr>
                <a:defRPr/>
              </a:pPr>
              <a:t>04.04.2019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2C812FBE-C918-4899-B0EA-28782435BA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552BF08A-9781-4C67-B47E-7E30C45CAD6F}" type="datetimeFigureOut">
              <a:rPr lang="ru-RU"/>
              <a:pPr>
                <a:defRPr/>
              </a:pPr>
              <a:t>04.04.2019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F0BB777C-0D2D-412C-B766-7530181E4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2F32DFB7-AD19-4BE0-A086-354C09C3A3AD}" type="datetimeFigureOut">
              <a:rPr lang="ru-RU"/>
              <a:pPr>
                <a:defRPr/>
              </a:pPr>
              <a:t>04.04.2019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1A5B9C2B-50A8-41FD-8463-DAAFAF6677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38E7ABE4-C981-4CFC-A7E3-5D1379DB2C7C}" type="datetimeFigureOut">
              <a:rPr lang="ru-RU"/>
              <a:pPr>
                <a:defRPr/>
              </a:pPr>
              <a:t>04.04.2019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8D6E8953-D821-4146-A7D3-E85EE6B95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911EE780-5802-4E61-B737-89269A62EC44}" type="datetimeFigureOut">
              <a:rPr lang="ru-RU"/>
              <a:pPr>
                <a:defRPr/>
              </a:pPr>
              <a:t>04.04.2019</a:t>
            </a:fld>
            <a:endParaRPr lang="ru-RU"/>
          </a:p>
        </p:txBody>
      </p:sp>
      <p:sp>
        <p:nvSpPr>
          <p:cNvPr id="4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104AB644-7D76-4D23-8B48-C4937F967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AC27A0CD-2B3E-420B-B2DC-72902622C2CC}" type="datetimeFigureOut">
              <a:rPr lang="ru-RU"/>
              <a:pPr>
                <a:defRPr/>
              </a:pPr>
              <a:t>04.04.2019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494BFEEF-DCEB-449F-974D-5CBCACA0DC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CFE0F49B-89A8-400A-910B-127340810B8F}" type="datetimeFigureOut">
              <a:rPr lang="ru-RU"/>
              <a:pPr>
                <a:defRPr/>
              </a:pPr>
              <a:t>04.04.2019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0C2B46C4-2FE1-4DCF-9281-2B3AC16ED8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EF69AB67-8A33-4D6C-B6E7-060DB4C5FE80}" type="datetimeFigureOut">
              <a:rPr lang="ru-RU"/>
              <a:pPr>
                <a:defRPr/>
              </a:pPr>
              <a:t>04.04.2019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01B83BF5-A8AC-48C1-A5D2-08A0C5AFA2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8E0B97B1-E600-4EB8-B9F6-117AD7EF11CB}" type="datetimeFigureOut">
              <a:rPr lang="ru-RU"/>
              <a:pPr>
                <a:defRPr/>
              </a:pPr>
              <a:t>04.04.2019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78B594BF-F432-4449-A987-000146E1E2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74A8DCDC-971D-422E-B7C2-6A7B7BA676A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3DF36-CBD3-42EF-9AD1-F55D7F7D2754}" type="datetimeFigureOut">
              <a:rPr lang="ru-RU"/>
              <a:pPr>
                <a:defRPr/>
              </a:pPr>
              <a:t>04.04.2019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ECDAC-3901-4393-8A12-3165570DAC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F3EB194-7ECB-4FC8-A63F-F7D2B874956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FCAEF19-D58B-4F2C-894D-7CEBB9C6D49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E0DB95A-BB4B-4188-9945-B3DB0254EB5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357763E-CCB1-4939-9405-A6A1EE9E8F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F580E65-24BD-490F-A4C9-96603DC3389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8E28810-81A2-4BCA-BD62-DFD175E7FAD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04.04.2019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D9B3215-1F47-491C-AD98-A1E71E95A2B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5" Type="http://schemas.openxmlformats.org/officeDocument/2006/relationships/slideLayout" Target="../slideLayouts/slideLayout63.xml"/><Relationship Id="rId4" Type="http://schemas.openxmlformats.org/officeDocument/2006/relationships/slideLayout" Target="../slideLayouts/slideLayout62.xml"/><Relationship Id="rId9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slideLayout" Target="../slideLayouts/slideLayout78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theme" Target="../theme/theme8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10" Type="http://schemas.openxmlformats.org/officeDocument/2006/relationships/image" Target="../media/image4.jpeg"/><Relationship Id="rId4" Type="http://schemas.openxmlformats.org/officeDocument/2006/relationships/slideLayout" Target="../slideLayouts/slideLayout92.xml"/><Relationship Id="rId9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C7B74E0-3903-49E5-8A9A-5B41FB46A259}" type="datetimeFigureOut">
              <a:rPr lang="ru-RU"/>
              <a:pPr>
                <a:defRPr/>
              </a:pPr>
              <a:t>04.04.2019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B5849CA-D3CD-4081-A910-03E3722AF1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3" r:id="rId2"/>
    <p:sldLayoutId id="2147483982" r:id="rId3"/>
    <p:sldLayoutId id="2147483981" r:id="rId4"/>
    <p:sldLayoutId id="2147483980" r:id="rId5"/>
    <p:sldLayoutId id="2147483979" r:id="rId6"/>
    <p:sldLayoutId id="2147483978" r:id="rId7"/>
    <p:sldLayoutId id="2147483977" r:id="rId8"/>
    <p:sldLayoutId id="2147483976" r:id="rId9"/>
    <p:sldLayoutId id="2147483975" r:id="rId10"/>
    <p:sldLayoutId id="21474839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32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33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04.04.2019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088C3C4-CCCD-4C43-8A48-96CF2CB63C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6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66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04.04.2019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2EE0713-0BEC-449B-A409-ADF6DE6BB23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6" r:id="rId1"/>
    <p:sldLayoutId id="2147483997" r:id="rId2"/>
    <p:sldLayoutId id="2147483998" r:id="rId3"/>
    <p:sldLayoutId id="2147483999" r:id="rId4"/>
    <p:sldLayoutId id="2147484000" r:id="rId5"/>
    <p:sldLayoutId id="2147484001" r:id="rId6"/>
    <p:sldLayoutId id="2147484002" r:id="rId7"/>
    <p:sldLayoutId id="2147484003" r:id="rId8"/>
    <p:sldLayoutId id="2147484004" r:id="rId9"/>
    <p:sldLayoutId id="2147484005" r:id="rId10"/>
    <p:sldLayoutId id="2147484006" r:id="rId11"/>
    <p:sldLayoutId id="2147484007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951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9952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04.04.2019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8C07C96-27A8-4B7C-949F-961CE192CA3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4009" r:id="rId2"/>
    <p:sldLayoutId id="2147484010" r:id="rId3"/>
    <p:sldLayoutId id="2147484011" r:id="rId4"/>
    <p:sldLayoutId id="2147484012" r:id="rId5"/>
    <p:sldLayoutId id="2147484013" r:id="rId6"/>
    <p:sldLayoutId id="2147484014" r:id="rId7"/>
    <p:sldLayoutId id="2147484015" r:id="rId8"/>
    <p:sldLayoutId id="2147484016" r:id="rId9"/>
    <p:sldLayoutId id="2147484017" r:id="rId10"/>
    <p:sldLayoutId id="2147484018" r:id="rId11"/>
    <p:sldLayoutId id="2147484019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3263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53264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04.04.2019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AFF4B13-EF40-48E0-B78B-F146292849F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0" r:id="rId1"/>
    <p:sldLayoutId id="2147484021" r:id="rId2"/>
    <p:sldLayoutId id="2147484022" r:id="rId3"/>
    <p:sldLayoutId id="2147484023" r:id="rId4"/>
    <p:sldLayoutId id="2147484024" r:id="rId5"/>
    <p:sldLayoutId id="2147484025" r:id="rId6"/>
    <p:sldLayoutId id="2147484026" r:id="rId7"/>
    <p:sldLayoutId id="2147484027" r:id="rId8"/>
    <p:sldLayoutId id="2147484028" r:id="rId9"/>
    <p:sldLayoutId id="2147484029" r:id="rId10"/>
    <p:sldLayoutId id="2147484030" r:id="rId11"/>
    <p:sldLayoutId id="2147484031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6575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66576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04.04.2019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6E457C6-10A9-4627-9783-8409B493A67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2" r:id="rId1"/>
    <p:sldLayoutId id="2147484033" r:id="rId2"/>
    <p:sldLayoutId id="2147484034" r:id="rId3"/>
    <p:sldLayoutId id="2147484035" r:id="rId4"/>
    <p:sldLayoutId id="2147484036" r:id="rId5"/>
    <p:sldLayoutId id="2147484037" r:id="rId6"/>
    <p:sldLayoutId id="2147484038" r:id="rId7"/>
    <p:sldLayoutId id="2147484039" r:id="rId8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988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7988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04.04.2019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7B018DC-2CB1-44DA-8A5D-AC51EFD2E0C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0" r:id="rId1"/>
    <p:sldLayoutId id="2147484041" r:id="rId2"/>
    <p:sldLayoutId id="2147484042" r:id="rId3"/>
    <p:sldLayoutId id="2147484043" r:id="rId4"/>
    <p:sldLayoutId id="2147484044" r:id="rId5"/>
    <p:sldLayoutId id="2147484045" r:id="rId6"/>
    <p:sldLayoutId id="2147484046" r:id="rId7"/>
    <p:sldLayoutId id="2147484047" r:id="rId8"/>
    <p:sldLayoutId id="2147484048" r:id="rId9"/>
    <p:sldLayoutId id="2147484049" r:id="rId10"/>
    <p:sldLayoutId id="2147484050" r:id="rId11"/>
    <p:sldLayoutId id="2147484051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318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48DD68-D14C-4D52-B1CB-6A6A8B1A2CBC}" type="datetimeFigureOut">
              <a:rPr lang="ru-RU"/>
              <a:pPr>
                <a:defRPr/>
              </a:pPr>
              <a:t>04.04.2019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1EC3FE6-F776-48D9-8EFC-0A73614ACB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2" r:id="rId1"/>
    <p:sldLayoutId id="2147484053" r:id="rId2"/>
    <p:sldLayoutId id="2147484054" r:id="rId3"/>
    <p:sldLayoutId id="2147484055" r:id="rId4"/>
    <p:sldLayoutId id="2147484056" r:id="rId5"/>
    <p:sldLayoutId id="2147484057" r:id="rId6"/>
    <p:sldLayoutId id="2147484058" r:id="rId7"/>
    <p:sldLayoutId id="2147484059" r:id="rId8"/>
    <p:sldLayoutId id="2147484060" r:id="rId9"/>
    <p:sldLayoutId id="2147484061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0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5478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68C104D-2A47-41BD-AC84-82399DD49AF4}" type="datetimeFigureOut">
              <a:rPr lang="ru-RU"/>
              <a:pPr>
                <a:defRPr/>
              </a:pPr>
              <a:t>04.04.2019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3FB11BDD-41BB-469D-992C-4571866068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2" r:id="rId1"/>
    <p:sldLayoutId id="2147484063" r:id="rId2"/>
    <p:sldLayoutId id="2147484064" r:id="rId3"/>
    <p:sldLayoutId id="2147484065" r:id="rId4"/>
    <p:sldLayoutId id="2147484066" r:id="rId5"/>
    <p:sldLayoutId id="2147484067" r:id="rId6"/>
    <p:sldLayoutId id="2147484068" r:id="rId7"/>
    <p:sldLayoutId id="2147484069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9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8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4143375"/>
            <a:ext cx="8713788" cy="2308225"/>
          </a:xfrm>
        </p:spPr>
        <p:txBody>
          <a:bodyPr>
            <a:normAutofit lnSpcReduction="10000"/>
          </a:bodyPr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Бюджет муниципального образования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«Пореченский сельсовет»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Суджанского района Курской области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на 2019 год и на плановый период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2020 и 2021 годов</a:t>
            </a:r>
          </a:p>
        </p:txBody>
      </p:sp>
      <p:sp>
        <p:nvSpPr>
          <p:cNvPr id="118787" name="AutoShape 7"/>
          <p:cNvSpPr>
            <a:spLocks noChangeArrowheads="1"/>
          </p:cNvSpPr>
          <p:nvPr/>
        </p:nvSpPr>
        <p:spPr bwMode="auto">
          <a:xfrm>
            <a:off x="1042988" y="260350"/>
            <a:ext cx="7127875" cy="6096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АДМИНИСТРАЦИЯ </a:t>
            </a:r>
            <a:r>
              <a:rPr lang="ru-RU" dirty="0" smtClean="0"/>
              <a:t>ПОРЕЧЕНСКОГО СЕЛЬСОВЕТА</a:t>
            </a:r>
          </a:p>
          <a:p>
            <a:pPr algn="ctr"/>
            <a:r>
              <a:rPr lang="ru-RU" dirty="0" smtClean="0"/>
              <a:t>СУДЖАНСКОГО РАЙОНА КУРСКОЙ ОБЛАСТИ</a:t>
            </a:r>
            <a:endParaRPr lang="ru-RU" dirty="0"/>
          </a:p>
        </p:txBody>
      </p:sp>
      <p:pic>
        <p:nvPicPr>
          <p:cNvPr id="239618" name="Picture 2" descr="https://encrypted-tbn3.gstatic.com/images?q=tbn:ANd9GcRMXGwdyMC4-rBeXG_qwXITmuEYvv3QWJYLjkAbvH0qs86OMM4AAno3xIy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412776"/>
            <a:ext cx="4536504" cy="248677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770563" y="1301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5A2C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5A2C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Пореченского сельсовета Суджанского района Курской области</a:t>
            </a:r>
            <a:endParaRPr lang="ru-RU" sz="900" b="1" dirty="0">
              <a:solidFill>
                <a:srgbClr val="5A2C64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36255" y="452227"/>
            <a:ext cx="5612344" cy="1066800"/>
          </a:xfrm>
        </p:spPr>
        <p:txBody>
          <a:bodyPr lIns="45720" tIns="0" rIns="45720" bIns="0" anchor="b">
            <a:noAutofit/>
          </a:bodyPr>
          <a:lstStyle/>
          <a:p>
            <a:pPr eaLnBrk="1" hangingPunct="1">
              <a:defRPr/>
            </a:pPr>
            <a: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Реализация указов Президента</a:t>
            </a:r>
            <a:b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Российской Федерации</a:t>
            </a:r>
            <a:endParaRPr lang="ru-RU" sz="2400" b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30051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D1A1F9-BE4C-4E3D-9578-05F08F4EAA48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z="1100">
              <a:solidFill>
                <a:schemeClr val="tx2"/>
              </a:solidFill>
            </a:endParaRPr>
          </a:p>
        </p:txBody>
      </p:sp>
      <p:graphicFrame>
        <p:nvGraphicFramePr>
          <p:cNvPr id="11" name="Схема 10"/>
          <p:cNvGraphicFramePr/>
          <p:nvPr/>
        </p:nvGraphicFramePr>
        <p:xfrm>
          <a:off x="0" y="2204864"/>
          <a:ext cx="4068073" cy="40836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2" name="Схема 11"/>
          <p:cNvGraphicFramePr/>
          <p:nvPr/>
        </p:nvGraphicFramePr>
        <p:xfrm>
          <a:off x="3858023" y="2203855"/>
          <a:ext cx="4992216" cy="16742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9" name="Заголовок 7"/>
          <p:cNvSpPr txBox="1">
            <a:spLocks/>
          </p:cNvSpPr>
          <p:nvPr/>
        </p:nvSpPr>
        <p:spPr>
          <a:xfrm>
            <a:off x="36513" y="1374775"/>
            <a:ext cx="3889375" cy="1066800"/>
          </a:xfrm>
          <a:prstGeom prst="rect">
            <a:avLst/>
          </a:prstGeom>
        </p:spPr>
        <p:txBody>
          <a:bodyPr anchor="ctr"/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Повышение заработной платы работников бюджетного сектора экономики</a:t>
            </a:r>
            <a:endParaRPr lang="ru-RU" sz="1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grpSp>
        <p:nvGrpSpPr>
          <p:cNvPr id="130056" name="Группа 19"/>
          <p:cNvGrpSpPr>
            <a:grpSpLocks/>
          </p:cNvGrpSpPr>
          <p:nvPr/>
        </p:nvGrpSpPr>
        <p:grpSpPr bwMode="auto">
          <a:xfrm>
            <a:off x="4025900" y="1971675"/>
            <a:ext cx="1266825" cy="606425"/>
            <a:chOff x="1336" y="502272"/>
            <a:chExt cx="1589158" cy="669696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1336" y="502272"/>
              <a:ext cx="1589158" cy="6696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Скругленный прямоугольник 4"/>
            <p:cNvSpPr/>
            <p:nvPr/>
          </p:nvSpPr>
          <p:spPr>
            <a:xfrm>
              <a:off x="33199" y="535582"/>
              <a:ext cx="1525432" cy="6030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algn="ctr" defTabSz="1244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100" b="1" i="1" dirty="0">
                  <a:solidFill>
                    <a:prstClr val="white"/>
                  </a:solidFill>
                </a:rPr>
                <a:t>Средняя зарплата (рублей)</a:t>
              </a:r>
            </a:p>
          </p:txBody>
        </p:sp>
      </p:grpSp>
      <p:grpSp>
        <p:nvGrpSpPr>
          <p:cNvPr id="130057" name="Группа 22"/>
          <p:cNvGrpSpPr>
            <a:grpSpLocks/>
          </p:cNvGrpSpPr>
          <p:nvPr/>
        </p:nvGrpSpPr>
        <p:grpSpPr bwMode="auto">
          <a:xfrm>
            <a:off x="5648325" y="1971675"/>
            <a:ext cx="1266825" cy="606425"/>
            <a:chOff x="1336" y="502272"/>
            <a:chExt cx="1589158" cy="669696"/>
          </a:xfrm>
        </p:grpSpPr>
        <p:sp>
          <p:nvSpPr>
            <p:cNvPr id="25" name="Скругленный прямоугольник 24"/>
            <p:cNvSpPr/>
            <p:nvPr/>
          </p:nvSpPr>
          <p:spPr>
            <a:xfrm>
              <a:off x="1336" y="502272"/>
              <a:ext cx="1589158" cy="6696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Скругленный прямоугольник 4"/>
            <p:cNvSpPr/>
            <p:nvPr/>
          </p:nvSpPr>
          <p:spPr>
            <a:xfrm>
              <a:off x="33199" y="535582"/>
              <a:ext cx="1525432" cy="6030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algn="ctr" defTabSz="1244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100" b="1" i="1" dirty="0">
                  <a:solidFill>
                    <a:prstClr val="white"/>
                  </a:solidFill>
                </a:rPr>
                <a:t>Средняя зарплата (рублей)</a:t>
              </a:r>
            </a:p>
          </p:txBody>
        </p:sp>
      </p:grpSp>
      <p:grpSp>
        <p:nvGrpSpPr>
          <p:cNvPr id="130058" name="Группа 26"/>
          <p:cNvGrpSpPr>
            <a:grpSpLocks/>
          </p:cNvGrpSpPr>
          <p:nvPr/>
        </p:nvGrpSpPr>
        <p:grpSpPr bwMode="auto">
          <a:xfrm>
            <a:off x="7329488" y="1974850"/>
            <a:ext cx="1266825" cy="604838"/>
            <a:chOff x="1336" y="502272"/>
            <a:chExt cx="1589158" cy="669696"/>
          </a:xfrm>
        </p:grpSpPr>
        <p:sp>
          <p:nvSpPr>
            <p:cNvPr id="28" name="Скругленный прямоугольник 27"/>
            <p:cNvSpPr/>
            <p:nvPr/>
          </p:nvSpPr>
          <p:spPr>
            <a:xfrm>
              <a:off x="1336" y="502272"/>
              <a:ext cx="1589158" cy="6696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Скругленный прямоугольник 4"/>
            <p:cNvSpPr/>
            <p:nvPr/>
          </p:nvSpPr>
          <p:spPr>
            <a:xfrm>
              <a:off x="33199" y="535669"/>
              <a:ext cx="1525432" cy="6029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algn="ctr" defTabSz="1244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100" b="1" i="1" dirty="0">
                  <a:solidFill>
                    <a:prstClr val="white"/>
                  </a:solidFill>
                </a:rPr>
                <a:t>Средняя зарплата (рублей)</a:t>
              </a:r>
            </a:p>
          </p:txBody>
        </p:sp>
      </p:grp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140200" y="1268413"/>
            <a:ext cx="1103313" cy="369332"/>
          </a:xfrm>
          <a:prstGeom prst="rect">
            <a:avLst/>
          </a:prstGeom>
          <a:solidFill>
            <a:schemeClr val="folHlink"/>
          </a:solidFill>
          <a:ln w="40005" algn="ctr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rebuchet MS" pitchFamily="34" charset="0"/>
              </a:rPr>
              <a:t>2019 </a:t>
            </a:r>
            <a:r>
              <a:rPr lang="ru-RU" dirty="0">
                <a:solidFill>
                  <a:schemeClr val="bg1"/>
                </a:solidFill>
                <a:latin typeface="Trebuchet MS" pitchFamily="34" charset="0"/>
              </a:rPr>
              <a:t>год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5724525" y="1268413"/>
            <a:ext cx="1108075" cy="369332"/>
          </a:xfrm>
          <a:prstGeom prst="rect">
            <a:avLst/>
          </a:prstGeom>
          <a:solidFill>
            <a:schemeClr val="folHlink"/>
          </a:solidFill>
          <a:ln w="40005" algn="ctr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rebuchet MS" pitchFamily="34" charset="0"/>
              </a:rPr>
              <a:t>2020 </a:t>
            </a:r>
            <a:r>
              <a:rPr lang="ru-RU" dirty="0">
                <a:solidFill>
                  <a:schemeClr val="bg1"/>
                </a:solidFill>
                <a:latin typeface="Trebuchet MS" pitchFamily="34" charset="0"/>
              </a:rPr>
              <a:t>год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7380288" y="1268413"/>
            <a:ext cx="1103312" cy="369332"/>
          </a:xfrm>
          <a:prstGeom prst="rect">
            <a:avLst/>
          </a:prstGeom>
          <a:solidFill>
            <a:schemeClr val="folHlink"/>
          </a:solidFill>
          <a:ln w="40005" algn="ctr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rebuchet MS" pitchFamily="34" charset="0"/>
              </a:rPr>
              <a:t>2021 </a:t>
            </a:r>
            <a:r>
              <a:rPr lang="ru-RU" dirty="0">
                <a:solidFill>
                  <a:schemeClr val="bg1"/>
                </a:solidFill>
                <a:latin typeface="Trebuchet MS" pitchFamily="34" charset="0"/>
              </a:rPr>
              <a:t>год</a:t>
            </a: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5495925" y="1268413"/>
            <a:ext cx="0" cy="5400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7192963" y="1266825"/>
            <a:ext cx="0" cy="5400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071" name="Rectangle 23"/>
          <p:cNvSpPr>
            <a:spLocks noChangeArrowheads="1"/>
          </p:cNvSpPr>
          <p:nvPr/>
        </p:nvSpPr>
        <p:spPr bwMode="auto">
          <a:xfrm>
            <a:off x="3923928" y="3357563"/>
            <a:ext cx="1224136" cy="841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27392,0</a:t>
            </a:r>
            <a:endParaRPr lang="ru-RU" dirty="0"/>
          </a:p>
        </p:txBody>
      </p:sp>
      <p:sp>
        <p:nvSpPr>
          <p:cNvPr id="130072" name="Rectangle 24"/>
          <p:cNvSpPr>
            <a:spLocks noChangeArrowheads="1"/>
          </p:cNvSpPr>
          <p:nvPr/>
        </p:nvSpPr>
        <p:spPr bwMode="auto">
          <a:xfrm>
            <a:off x="5580063" y="3357563"/>
            <a:ext cx="1201737" cy="841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28829,0</a:t>
            </a:r>
          </a:p>
        </p:txBody>
      </p:sp>
      <p:sp>
        <p:nvSpPr>
          <p:cNvPr id="130073" name="Rectangle 25"/>
          <p:cNvSpPr>
            <a:spLocks noChangeArrowheads="1"/>
          </p:cNvSpPr>
          <p:nvPr/>
        </p:nvSpPr>
        <p:spPr bwMode="auto">
          <a:xfrm>
            <a:off x="7308850" y="3357563"/>
            <a:ext cx="1130300" cy="841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30424,0</a:t>
            </a:r>
            <a:endParaRPr lang="ru-RU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Номер слайда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8E5C52-C410-45F0-A7F8-DEC0A8CE98E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/>
          </a:p>
        </p:txBody>
      </p:sp>
      <p:pic>
        <p:nvPicPr>
          <p:cNvPr id="135172" name="Picture 2" descr="K:\ГО и ЧС\Диск И\ВАСЁК\Новая папка\фото благоустройство\Плотины Земцовского сельского поселения\Пономаревка\P6180066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404664"/>
            <a:ext cx="9143999" cy="645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5173" name="TextBox 1"/>
          <p:cNvSpPr txBox="1">
            <a:spLocks noChangeArrowheads="1"/>
          </p:cNvSpPr>
          <p:nvPr/>
        </p:nvSpPr>
        <p:spPr bwMode="auto">
          <a:xfrm>
            <a:off x="4572000" y="47244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753100" y="130175"/>
            <a:ext cx="28432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Пореченского  сельсовета</a:t>
            </a:r>
            <a:endParaRPr lang="ru-RU" sz="900" b="1" dirty="0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ru-RU" sz="9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Суджанского района Курской области</a:t>
            </a:r>
            <a:endParaRPr lang="ru-RU" sz="900" b="1" dirty="0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19810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6F08BC5-A5A3-414F-9FD8-C9A0EE97E7DE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3" name="Овал 2"/>
          <p:cNvSpPr>
            <a:spLocks noChangeArrowheads="1"/>
          </p:cNvSpPr>
          <p:nvPr/>
        </p:nvSpPr>
        <p:spPr bwMode="auto">
          <a:xfrm>
            <a:off x="2809875" y="3343275"/>
            <a:ext cx="3168650" cy="3068638"/>
          </a:xfrm>
          <a:prstGeom prst="ellipse">
            <a:avLst/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7" name="Скругленный прямоугольник 6"/>
          <p:cNvSpPr>
            <a:spLocks noChangeArrowheads="1"/>
          </p:cNvSpPr>
          <p:nvPr/>
        </p:nvSpPr>
        <p:spPr bwMode="auto">
          <a:xfrm>
            <a:off x="177800" y="692150"/>
            <a:ext cx="2879725" cy="1512888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11" name="Скругленный прямоугольник 10"/>
          <p:cNvSpPr>
            <a:spLocks noChangeArrowheads="1"/>
          </p:cNvSpPr>
          <p:nvPr/>
        </p:nvSpPr>
        <p:spPr bwMode="auto">
          <a:xfrm>
            <a:off x="179388" y="2348880"/>
            <a:ext cx="2162175" cy="450912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12" name="Скругленный прямоугольник 11"/>
          <p:cNvSpPr>
            <a:spLocks noChangeArrowheads="1"/>
          </p:cNvSpPr>
          <p:nvPr/>
        </p:nvSpPr>
        <p:spPr bwMode="auto">
          <a:xfrm>
            <a:off x="6588125" y="3500438"/>
            <a:ext cx="2365375" cy="154940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119815" name="TextBox 12"/>
          <p:cNvSpPr txBox="1">
            <a:spLocks noChangeArrowheads="1"/>
          </p:cNvSpPr>
          <p:nvPr/>
        </p:nvSpPr>
        <p:spPr bwMode="auto">
          <a:xfrm>
            <a:off x="6796088" y="3716338"/>
            <a:ext cx="202406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Муниципальные программы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Пореченского </a:t>
            </a:r>
          </a:p>
          <a:p>
            <a:pPr algn="ctr"/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сельсовета</a:t>
            </a:r>
          </a:p>
          <a:p>
            <a:pPr algn="ctr"/>
            <a:endParaRPr lang="ru-RU" sz="1600" dirty="0">
              <a:solidFill>
                <a:srgbClr val="FFFFFF"/>
              </a:solidFill>
              <a:latin typeface="Trebuchet MS" pitchFamily="34" charset="0"/>
            </a:endParaRPr>
          </a:p>
        </p:txBody>
      </p:sp>
      <p:sp>
        <p:nvSpPr>
          <p:cNvPr id="119816" name="TextBox 14"/>
          <p:cNvSpPr txBox="1">
            <a:spLocks noChangeArrowheads="1"/>
          </p:cNvSpPr>
          <p:nvPr/>
        </p:nvSpPr>
        <p:spPr bwMode="auto">
          <a:xfrm>
            <a:off x="250825" y="2348880"/>
            <a:ext cx="2017713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Прогноз</a:t>
            </a:r>
          </a:p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социально-</a:t>
            </a:r>
          </a:p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экономического</a:t>
            </a:r>
          </a:p>
          <a:p>
            <a:pPr algn="ctr"/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Развития</a:t>
            </a:r>
            <a:endParaRPr lang="ru-RU" sz="1600" dirty="0">
              <a:solidFill>
                <a:srgbClr val="FFFFFF"/>
              </a:solidFill>
              <a:latin typeface="Trebuchet MS" pitchFamily="34" charset="0"/>
            </a:endParaRPr>
          </a:p>
          <a:p>
            <a:pPr algn="ctr"/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Бюджета муниципального образования «Пореченский сельсовет» Суджанского района Курской области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на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2019-2021 годы</a:t>
            </a:r>
            <a:endParaRPr lang="ru-RU" sz="1600" dirty="0" smtClean="0">
              <a:solidFill>
                <a:srgbClr val="FFFFFF"/>
              </a:solidFill>
            </a:endParaRPr>
          </a:p>
          <a:p>
            <a:pPr algn="ctr"/>
            <a:endParaRPr lang="ru-RU" sz="1600" dirty="0">
              <a:solidFill>
                <a:srgbClr val="FFFFFF"/>
              </a:solidFill>
              <a:latin typeface="Trebuchet MS" pitchFamily="34" charset="0"/>
            </a:endParaRPr>
          </a:p>
        </p:txBody>
      </p:sp>
      <p:sp>
        <p:nvSpPr>
          <p:cNvPr id="119817" name="TextBox 15"/>
          <p:cNvSpPr txBox="1">
            <a:spLocks noChangeArrowheads="1"/>
          </p:cNvSpPr>
          <p:nvPr/>
        </p:nvSpPr>
        <p:spPr bwMode="auto">
          <a:xfrm>
            <a:off x="319088" y="766763"/>
            <a:ext cx="2609850" cy="1077218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Бюджетное послание</a:t>
            </a:r>
          </a:p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Президента РФ </a:t>
            </a:r>
          </a:p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«О бюджетной политике в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2019-2021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годах»</a:t>
            </a:r>
          </a:p>
        </p:txBody>
      </p:sp>
      <p:sp>
        <p:nvSpPr>
          <p:cNvPr id="119818" name="TextBox 17"/>
          <p:cNvSpPr txBox="1">
            <a:spLocks noChangeArrowheads="1"/>
          </p:cNvSpPr>
          <p:nvPr/>
        </p:nvSpPr>
        <p:spPr bwMode="auto">
          <a:xfrm>
            <a:off x="3257550" y="3429000"/>
            <a:ext cx="2303463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Основа формирования</a:t>
            </a:r>
          </a:p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проекта бюджета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муниципального образования  «Пореченский сельсовет» Суджанского района Курской области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на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2019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год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и на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плановый период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2020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и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2021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годов</a:t>
            </a:r>
          </a:p>
        </p:txBody>
      </p:sp>
      <p:sp>
        <p:nvSpPr>
          <p:cNvPr id="10" name="Скругленный прямоугольник 9"/>
          <p:cNvSpPr>
            <a:spLocks noChangeArrowheads="1"/>
          </p:cNvSpPr>
          <p:nvPr/>
        </p:nvSpPr>
        <p:spPr bwMode="auto">
          <a:xfrm>
            <a:off x="3203575" y="549275"/>
            <a:ext cx="2381250" cy="2409825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40000" algn="ctr">
            <a:solidFill>
              <a:srgbClr val="862A4A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119820" name="TextBox 16"/>
          <p:cNvSpPr txBox="1">
            <a:spLocks noChangeArrowheads="1"/>
          </p:cNvSpPr>
          <p:nvPr/>
        </p:nvSpPr>
        <p:spPr bwMode="auto">
          <a:xfrm>
            <a:off x="3073400" y="548680"/>
            <a:ext cx="2597150" cy="1559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bIns="36000">
            <a:spAutoFit/>
          </a:bodyPr>
          <a:lstStyle/>
          <a:p>
            <a:pPr algn="ctr"/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Основные направления бюджетной и налоговой политики </a:t>
            </a:r>
            <a:r>
              <a:rPr lang="ru-RU" sz="1600" dirty="0" smtClean="0">
                <a:solidFill>
                  <a:srgbClr val="FFFFFF"/>
                </a:solidFill>
                <a:latin typeface="Trebuchet MS" pitchFamily="34" charset="0"/>
              </a:rPr>
              <a:t> Пореченского сельсовета Суджанского района на 2019-2021 </a:t>
            </a:r>
            <a:r>
              <a:rPr lang="ru-RU" sz="1600" dirty="0">
                <a:solidFill>
                  <a:srgbClr val="FFFFFF"/>
                </a:solidFill>
                <a:latin typeface="Trebuchet MS" pitchFamily="34" charset="0"/>
              </a:rPr>
              <a:t>годы </a:t>
            </a:r>
          </a:p>
        </p:txBody>
      </p:sp>
      <p:sp>
        <p:nvSpPr>
          <p:cNvPr id="20" name="Стрелка вниз 19"/>
          <p:cNvSpPr>
            <a:spLocks noChangeArrowheads="1"/>
          </p:cNvSpPr>
          <p:nvPr/>
        </p:nvSpPr>
        <p:spPr bwMode="auto">
          <a:xfrm rot="3756982">
            <a:off x="5720556" y="3534569"/>
            <a:ext cx="506413" cy="1120775"/>
          </a:xfrm>
          <a:prstGeom prst="downArrow">
            <a:avLst>
              <a:gd name="adj1" fmla="val 50000"/>
              <a:gd name="adj2" fmla="val 50001"/>
            </a:avLst>
          </a:prstGeom>
          <a:solidFill>
            <a:schemeClr val="folHlink"/>
          </a:solidFill>
          <a:ln w="40000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21" name="Стрелка вниз 20"/>
          <p:cNvSpPr>
            <a:spLocks noChangeArrowheads="1"/>
          </p:cNvSpPr>
          <p:nvPr/>
        </p:nvSpPr>
        <p:spPr bwMode="auto">
          <a:xfrm rot="-2003189">
            <a:off x="2532063" y="2198688"/>
            <a:ext cx="506412" cy="16573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folHlink"/>
          </a:solidFill>
          <a:ln w="400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22" name="Стрелка вниз 21"/>
          <p:cNvSpPr>
            <a:spLocks noChangeArrowheads="1"/>
          </p:cNvSpPr>
          <p:nvPr/>
        </p:nvSpPr>
        <p:spPr bwMode="auto">
          <a:xfrm rot="-3807078">
            <a:off x="2418556" y="3926682"/>
            <a:ext cx="506413" cy="1117600"/>
          </a:xfrm>
          <a:prstGeom prst="downArrow">
            <a:avLst>
              <a:gd name="adj1" fmla="val 50000"/>
              <a:gd name="adj2" fmla="val 50003"/>
            </a:avLst>
          </a:prstGeom>
          <a:solidFill>
            <a:schemeClr val="folHlink"/>
          </a:solidFill>
          <a:ln w="40000" algn="ctr">
            <a:solidFill>
              <a:schemeClr val="tx1"/>
            </a:solidFill>
            <a:miter lim="800000"/>
            <a:headEnd/>
            <a:tailEnd/>
          </a:ln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sp>
        <p:nvSpPr>
          <p:cNvPr id="23" name="Стрелка вниз 22"/>
          <p:cNvSpPr>
            <a:spLocks noChangeArrowheads="1"/>
          </p:cNvSpPr>
          <p:nvPr/>
        </p:nvSpPr>
        <p:spPr bwMode="auto">
          <a:xfrm rot="-1442589">
            <a:off x="3516313" y="3013075"/>
            <a:ext cx="506412" cy="768350"/>
          </a:xfrm>
          <a:prstGeom prst="downArrow">
            <a:avLst>
              <a:gd name="adj1" fmla="val 50000"/>
              <a:gd name="adj2" fmla="val 49999"/>
            </a:avLst>
          </a:prstGeom>
          <a:solidFill>
            <a:schemeClr val="folHlink"/>
          </a:solidFill>
          <a:ln w="400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  <a:latin typeface="+mn-lt"/>
            </a:endParaRPr>
          </a:p>
        </p:txBody>
      </p:sp>
      <p:pic>
        <p:nvPicPr>
          <p:cNvPr id="238594" name="Picture 2" descr="Картинки по запросу картинки бухгалтерский уче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1196752"/>
            <a:ext cx="2419350" cy="18954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753100" y="130175"/>
            <a:ext cx="28432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8743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8743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Пореченского сельсовета</a:t>
            </a:r>
          </a:p>
          <a:p>
            <a:pPr algn="ctr">
              <a:defRPr/>
            </a:pPr>
            <a:r>
              <a:rPr lang="ru-RU" sz="900" b="1" dirty="0" smtClean="0">
                <a:solidFill>
                  <a:srgbClr val="8743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Суджанского района</a:t>
            </a:r>
            <a:endParaRPr lang="ru-RU" sz="900" b="1" dirty="0">
              <a:solidFill>
                <a:srgbClr val="874396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20835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23CEA8-7EDB-47F4-A18A-5A2D20B0B2B9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120836" name="Rectangle 7"/>
          <p:cNvSpPr>
            <a:spLocks noChangeArrowheads="1"/>
          </p:cNvSpPr>
          <p:nvPr/>
        </p:nvSpPr>
        <p:spPr bwMode="auto">
          <a:xfrm>
            <a:off x="684213" y="620713"/>
            <a:ext cx="7993062" cy="1203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/>
              <a:t>БЮДЖЕТ НА </a:t>
            </a:r>
            <a:r>
              <a:rPr lang="ru-RU" b="1" dirty="0" smtClean="0"/>
              <a:t>2019ГОД </a:t>
            </a:r>
            <a:r>
              <a:rPr lang="ru-RU" b="1" dirty="0"/>
              <a:t>И </a:t>
            </a:r>
            <a:r>
              <a:rPr lang="ru-RU" b="1" dirty="0" smtClean="0"/>
              <a:t>НА ПЛАНОВЫЙ </a:t>
            </a:r>
            <a:r>
              <a:rPr lang="ru-RU" b="1" dirty="0"/>
              <a:t>ПЕРИОД </a:t>
            </a:r>
            <a:r>
              <a:rPr lang="ru-RU" b="1" dirty="0" smtClean="0"/>
              <a:t> 2020 </a:t>
            </a:r>
            <a:r>
              <a:rPr lang="ru-RU" b="1" dirty="0"/>
              <a:t>И </a:t>
            </a:r>
            <a:r>
              <a:rPr lang="ru-RU" b="1" dirty="0" smtClean="0"/>
              <a:t>2021 </a:t>
            </a:r>
            <a:r>
              <a:rPr lang="ru-RU" b="1" dirty="0"/>
              <a:t>ГОДОВ </a:t>
            </a:r>
          </a:p>
          <a:p>
            <a:pPr algn="ctr"/>
            <a:r>
              <a:rPr lang="ru-RU" b="1" dirty="0"/>
              <a:t>НАПРАВЛЕН НА РЕШЕНИЕ СЛЕДУЮЩИХ КЛЮЧЕВЫХ ЗАДАЧ:</a:t>
            </a:r>
          </a:p>
        </p:txBody>
      </p:sp>
      <p:grpSp>
        <p:nvGrpSpPr>
          <p:cNvPr id="120841" name="Group 9"/>
          <p:cNvGrpSpPr>
            <a:grpSpLocks/>
          </p:cNvGrpSpPr>
          <p:nvPr/>
        </p:nvGrpSpPr>
        <p:grpSpPr bwMode="auto">
          <a:xfrm>
            <a:off x="323850" y="1916113"/>
            <a:ext cx="8640763" cy="865187"/>
            <a:chOff x="204" y="1162"/>
            <a:chExt cx="5443" cy="590"/>
          </a:xfrm>
        </p:grpSpPr>
        <p:sp>
          <p:nvSpPr>
            <p:cNvPr id="120839" name="Rectangle 7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solidFill>
              <a:srgbClr val="FFFF00">
                <a:alpha val="28000"/>
              </a:srgbClr>
            </a:solidFill>
            <a:ln w="50800">
              <a:solidFill>
                <a:srgbClr val="00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0840" name="AutoShape 8"/>
            <p:cNvSpPr>
              <a:spLocks noChangeArrowheads="1"/>
            </p:cNvSpPr>
            <p:nvPr/>
          </p:nvSpPr>
          <p:spPr bwMode="auto">
            <a:xfrm>
              <a:off x="295" y="1162"/>
              <a:ext cx="5261" cy="59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400" b="1"/>
                <a:t>Обеспечение устойчивости и сбалансированности бюджетной системы в целях </a:t>
              </a:r>
            </a:p>
            <a:p>
              <a:pPr algn="ctr"/>
              <a:r>
                <a:rPr lang="ru-RU" sz="1400" b="1"/>
                <a:t>гарантированного исполнения действующих и принимаемых расходных обязательств</a:t>
              </a:r>
              <a:r>
                <a:rPr lang="ru-RU"/>
                <a:t> </a:t>
              </a:r>
            </a:p>
          </p:txBody>
        </p:sp>
      </p:grpSp>
      <p:grpSp>
        <p:nvGrpSpPr>
          <p:cNvPr id="120842" name="Group 10"/>
          <p:cNvGrpSpPr>
            <a:grpSpLocks/>
          </p:cNvGrpSpPr>
          <p:nvPr/>
        </p:nvGrpSpPr>
        <p:grpSpPr bwMode="auto">
          <a:xfrm>
            <a:off x="323850" y="2852738"/>
            <a:ext cx="8640763" cy="865187"/>
            <a:chOff x="204" y="1162"/>
            <a:chExt cx="5443" cy="590"/>
          </a:xfrm>
        </p:grpSpPr>
        <p:sp>
          <p:nvSpPr>
            <p:cNvPr id="120843" name="Rectangle 11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solidFill>
              <a:srgbClr val="FFFF00">
                <a:alpha val="28000"/>
              </a:srgbClr>
            </a:solidFill>
            <a:ln w="50800">
              <a:solidFill>
                <a:srgbClr val="00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0844" name="AutoShape 12"/>
            <p:cNvSpPr>
              <a:spLocks noChangeArrowheads="1"/>
            </p:cNvSpPr>
            <p:nvPr/>
          </p:nvSpPr>
          <p:spPr bwMode="auto">
            <a:xfrm>
              <a:off x="295" y="1162"/>
              <a:ext cx="5261" cy="59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400" b="1"/>
                <a:t>Повышение эффективности бюджетной политики, в том числе за счет роста </a:t>
              </a:r>
            </a:p>
            <a:p>
              <a:pPr algn="ctr"/>
              <a:r>
                <a:rPr lang="ru-RU" sz="1400" b="1"/>
                <a:t>эффективности бюджетных расходов, обеспечения адресности </a:t>
              </a:r>
            </a:p>
            <a:p>
              <a:pPr algn="ctr"/>
              <a:r>
                <a:rPr lang="ru-RU" sz="1400" b="1"/>
                <a:t>социальной помощи, проведения структурных реформ в социальной сфере </a:t>
              </a:r>
            </a:p>
          </p:txBody>
        </p:sp>
      </p:grpSp>
      <p:grpSp>
        <p:nvGrpSpPr>
          <p:cNvPr id="120845" name="Group 13" descr="иоро"/>
          <p:cNvGrpSpPr>
            <a:grpSpLocks/>
          </p:cNvGrpSpPr>
          <p:nvPr/>
        </p:nvGrpSpPr>
        <p:grpSpPr bwMode="auto">
          <a:xfrm>
            <a:off x="323850" y="3789363"/>
            <a:ext cx="8640763" cy="865187"/>
            <a:chOff x="204" y="1162"/>
            <a:chExt cx="5443" cy="590"/>
          </a:xfrm>
        </p:grpSpPr>
        <p:sp>
          <p:nvSpPr>
            <p:cNvPr id="120846" name="Rectangle 14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solidFill>
              <a:srgbClr val="FFFF00">
                <a:alpha val="28000"/>
              </a:srgbClr>
            </a:solidFill>
            <a:ln w="50800">
              <a:solidFill>
                <a:srgbClr val="00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0847" name="AutoShape 15"/>
            <p:cNvSpPr>
              <a:spLocks noChangeArrowheads="1"/>
            </p:cNvSpPr>
            <p:nvPr/>
          </p:nvSpPr>
          <p:spPr bwMode="auto">
            <a:xfrm>
              <a:off x="295" y="1162"/>
              <a:ext cx="5261" cy="59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400" b="1" dirty="0"/>
                <a:t>Соответствие финансовых возможностей </a:t>
              </a:r>
              <a:r>
                <a:rPr lang="ru-RU" sz="1400" b="1" dirty="0" smtClean="0"/>
                <a:t> Пореченского сельсовета</a:t>
              </a:r>
              <a:endParaRPr lang="ru-RU" sz="1400" b="1" dirty="0"/>
            </a:p>
            <a:p>
              <a:pPr algn="ctr"/>
              <a:r>
                <a:rPr lang="ru-RU" sz="1400" b="1" dirty="0"/>
                <a:t>ключевым направлениям развития </a:t>
              </a:r>
            </a:p>
          </p:txBody>
        </p:sp>
      </p:grpSp>
      <p:grpSp>
        <p:nvGrpSpPr>
          <p:cNvPr id="120848" name="Group 16"/>
          <p:cNvGrpSpPr>
            <a:grpSpLocks/>
          </p:cNvGrpSpPr>
          <p:nvPr/>
        </p:nvGrpSpPr>
        <p:grpSpPr bwMode="auto">
          <a:xfrm>
            <a:off x="323850" y="4724400"/>
            <a:ext cx="8640763" cy="865188"/>
            <a:chOff x="204" y="1162"/>
            <a:chExt cx="5443" cy="590"/>
          </a:xfrm>
        </p:grpSpPr>
        <p:sp>
          <p:nvSpPr>
            <p:cNvPr id="120849" name="Rectangle 17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solidFill>
              <a:srgbClr val="FFFF00">
                <a:alpha val="28000"/>
              </a:srgbClr>
            </a:solidFill>
            <a:ln w="50800">
              <a:solidFill>
                <a:srgbClr val="00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0850" name="AutoShape 18"/>
            <p:cNvSpPr>
              <a:spLocks noChangeArrowheads="1"/>
            </p:cNvSpPr>
            <p:nvPr/>
          </p:nvSpPr>
          <p:spPr bwMode="auto">
            <a:xfrm>
              <a:off x="295" y="1162"/>
              <a:ext cx="5261" cy="59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400" b="1"/>
                <a:t>Повышение роли бюджетной политики для поддержки экономического роста</a:t>
              </a:r>
              <a:r>
                <a:rPr lang="ru-RU"/>
                <a:t> </a:t>
              </a:r>
            </a:p>
          </p:txBody>
        </p:sp>
      </p:grpSp>
      <p:grpSp>
        <p:nvGrpSpPr>
          <p:cNvPr id="120851" name="Group 19"/>
          <p:cNvGrpSpPr>
            <a:grpSpLocks/>
          </p:cNvGrpSpPr>
          <p:nvPr/>
        </p:nvGrpSpPr>
        <p:grpSpPr bwMode="auto">
          <a:xfrm>
            <a:off x="323850" y="5661025"/>
            <a:ext cx="8640763" cy="865188"/>
            <a:chOff x="204" y="1162"/>
            <a:chExt cx="5443" cy="590"/>
          </a:xfrm>
        </p:grpSpPr>
        <p:sp>
          <p:nvSpPr>
            <p:cNvPr id="120852" name="Rectangle 20"/>
            <p:cNvSpPr>
              <a:spLocks noChangeArrowheads="1"/>
            </p:cNvSpPr>
            <p:nvPr/>
          </p:nvSpPr>
          <p:spPr bwMode="auto">
            <a:xfrm>
              <a:off x="204" y="1253"/>
              <a:ext cx="5443" cy="408"/>
            </a:xfrm>
            <a:prstGeom prst="rect">
              <a:avLst/>
            </a:prstGeom>
            <a:solidFill>
              <a:srgbClr val="FFFF00">
                <a:alpha val="28000"/>
              </a:srgbClr>
            </a:solidFill>
            <a:ln w="50800">
              <a:solidFill>
                <a:srgbClr val="00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0853" name="AutoShape 21"/>
            <p:cNvSpPr>
              <a:spLocks noChangeArrowheads="1"/>
            </p:cNvSpPr>
            <p:nvPr/>
          </p:nvSpPr>
          <p:spPr bwMode="auto">
            <a:xfrm>
              <a:off x="295" y="1162"/>
              <a:ext cx="5261" cy="59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400" b="1"/>
                <a:t>Повышение прозрачности и открытости бюджетного процесса</a:t>
              </a:r>
            </a:p>
          </p:txBody>
        </p:sp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4" descr="D:\Users\Volzhenina\Desktop\ДЛЯ СЛАЙДОВ\budg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548680"/>
            <a:ext cx="1728192" cy="172819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35150" y="644525"/>
            <a:ext cx="7094538" cy="1284288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Основные параметры решения </a:t>
            </a:r>
            <a:b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«О бюджете муниципального образования «Пореченский сельсовет» Суджанского района Курской области на 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2019 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год и на плановый период 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2020 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 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2021 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годов»</a:t>
            </a:r>
          </a:p>
        </p:txBody>
      </p:sp>
      <p:graphicFrame>
        <p:nvGraphicFramePr>
          <p:cNvPr id="121910" name="Group 54"/>
          <p:cNvGraphicFramePr>
            <a:graphicFrameLocks noGrp="1"/>
          </p:cNvGraphicFramePr>
          <p:nvPr>
            <p:ph idx="4294967295"/>
          </p:nvPr>
        </p:nvGraphicFramePr>
        <p:xfrm>
          <a:off x="595313" y="2349500"/>
          <a:ext cx="8001000" cy="4178619"/>
        </p:xfrm>
        <a:graphic>
          <a:graphicData uri="http://schemas.openxmlformats.org/drawingml/2006/table">
            <a:tbl>
              <a:tblPr/>
              <a:tblGrid>
                <a:gridCol w="4105275"/>
                <a:gridCol w="1322387"/>
                <a:gridCol w="1320800"/>
                <a:gridCol w="1252538"/>
              </a:tblGrid>
              <a:tr h="292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2019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2020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2021*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Доходы,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4213,2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3462,8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3428,1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из них: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Налоговые и неналоговые доходы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2879,7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2879,9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2880,5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Безвозмездные поступления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1333,5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582,9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547,6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II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Расходы,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4213,2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3462,8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3428,1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III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Дефицит (-), профицит (+)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VI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Источники финансирования дефицита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1906" name="Text Box 116"/>
          <p:cNvSpPr txBox="1">
            <a:spLocks noChangeArrowheads="1"/>
          </p:cNvSpPr>
          <p:nvPr/>
        </p:nvSpPr>
        <p:spPr bwMode="auto">
          <a:xfrm>
            <a:off x="7380288" y="1916113"/>
            <a:ext cx="1512887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345" tIns="44173" rIns="88345" bIns="44173">
            <a:spAutoFit/>
          </a:bodyPr>
          <a:lstStyle/>
          <a:p>
            <a:pPr defTabSz="884238"/>
            <a:r>
              <a:rPr lang="ru-RU" sz="1600">
                <a:solidFill>
                  <a:srgbClr val="000000"/>
                </a:solidFill>
                <a:latin typeface="Arial Cyr"/>
                <a:ea typeface="Arial Cyr"/>
                <a:cs typeface="Arial Cyr"/>
              </a:rPr>
              <a:t>(тыс. рублей)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53100" y="119063"/>
            <a:ext cx="28432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 err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Адиинистрация</a:t>
            </a:r>
            <a:r>
              <a:rPr lang="ru-RU" sz="9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</a:t>
            </a:r>
            <a:r>
              <a:rPr lang="ru-RU" sz="9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Пореченского сельсовета Суджанского района</a:t>
            </a:r>
            <a:endParaRPr lang="ru-RU" sz="900" b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1908" name="Номер слайда 10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6040A1-0FDA-4A26-8CF8-11AEE39F5DD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0" y="2244725"/>
          <a:ext cx="9090026" cy="4613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Номер слайда 33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985A60-0CC7-4A20-AFDB-DADBB742C72D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122885" name="Rectangle 4"/>
          <p:cNvSpPr>
            <a:spLocks noChangeArrowheads="1"/>
          </p:cNvSpPr>
          <p:nvPr/>
        </p:nvSpPr>
        <p:spPr bwMode="auto">
          <a:xfrm>
            <a:off x="430213" y="2170113"/>
            <a:ext cx="1547812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300" b="1">
                <a:solidFill>
                  <a:srgbClr val="000000"/>
                </a:solidFill>
              </a:rPr>
              <a:t>тыс. рублей</a:t>
            </a:r>
          </a:p>
        </p:txBody>
      </p:sp>
      <p:sp>
        <p:nvSpPr>
          <p:cNvPr id="122886" name="Text Box 19"/>
          <p:cNvSpPr txBox="1">
            <a:spLocks noChangeArrowheads="1"/>
          </p:cNvSpPr>
          <p:nvPr/>
        </p:nvSpPr>
        <p:spPr bwMode="auto">
          <a:xfrm>
            <a:off x="3421063" y="3543300"/>
            <a:ext cx="12969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4213,2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122887" name="Text Box 20"/>
          <p:cNvSpPr txBox="1">
            <a:spLocks noChangeArrowheads="1"/>
          </p:cNvSpPr>
          <p:nvPr/>
        </p:nvSpPr>
        <p:spPr bwMode="auto">
          <a:xfrm>
            <a:off x="1763688" y="3140968"/>
            <a:ext cx="12239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5468,7</a:t>
            </a:r>
            <a:endParaRPr lang="ru-RU" b="1" dirty="0">
              <a:solidFill>
                <a:srgbClr val="000000"/>
              </a:solidFill>
            </a:endParaRPr>
          </a:p>
          <a:p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741988" y="119063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Пореченского сельсовета Суджанского района</a:t>
            </a:r>
            <a:endParaRPr lang="ru-RU" sz="900" b="1" dirty="0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22889" name="Text Box 19"/>
          <p:cNvSpPr txBox="1">
            <a:spLocks noChangeArrowheads="1"/>
          </p:cNvSpPr>
          <p:nvPr/>
        </p:nvSpPr>
        <p:spPr bwMode="auto">
          <a:xfrm>
            <a:off x="5092700" y="3584575"/>
            <a:ext cx="12969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3462,8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122890" name="Text Box 19"/>
          <p:cNvSpPr txBox="1">
            <a:spLocks noChangeArrowheads="1"/>
          </p:cNvSpPr>
          <p:nvPr/>
        </p:nvSpPr>
        <p:spPr bwMode="auto">
          <a:xfrm>
            <a:off x="6899275" y="3709988"/>
            <a:ext cx="12969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3428,1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122891" name="AutoShape 16"/>
          <p:cNvSpPr>
            <a:spLocks noChangeArrowheads="1"/>
          </p:cNvSpPr>
          <p:nvPr/>
        </p:nvSpPr>
        <p:spPr bwMode="auto">
          <a:xfrm>
            <a:off x="468313" y="620713"/>
            <a:ext cx="8280400" cy="1008062"/>
          </a:xfrm>
          <a:prstGeom prst="flowChartProcess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Динамика доходов бюджета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муниципального образования «Пореченский сельсовет»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Суджанского района Курской области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765175"/>
            <a:ext cx="9036050" cy="10668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Безвозмездные поступления в бюджет</a:t>
            </a:r>
            <a:b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муниципального образования «Пореченский сельсовет»Суджанского района Курской области</a:t>
            </a:r>
          </a:p>
        </p:txBody>
      </p:sp>
      <p:sp>
        <p:nvSpPr>
          <p:cNvPr id="125959" name="Text Box 116"/>
          <p:cNvSpPr txBox="1">
            <a:spLocks noChangeArrowheads="1"/>
          </p:cNvSpPr>
          <p:nvPr/>
        </p:nvSpPr>
        <p:spPr bwMode="auto">
          <a:xfrm>
            <a:off x="827088" y="2060575"/>
            <a:ext cx="1657350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345" tIns="44173" rIns="88345" bIns="44173">
            <a:spAutoFit/>
          </a:bodyPr>
          <a:lstStyle/>
          <a:p>
            <a:pPr defTabSz="884238"/>
            <a:r>
              <a:rPr lang="ru-RU" sz="1600" b="1">
                <a:solidFill>
                  <a:srgbClr val="000000"/>
                </a:solidFill>
                <a:latin typeface="Arial Cyr"/>
                <a:ea typeface="Arial Cyr"/>
                <a:cs typeface="Arial Cyr"/>
              </a:rPr>
              <a:t>(тыс. рублей)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41988" y="119063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Пореченского сельсовета Суджанского района</a:t>
            </a:r>
            <a:endParaRPr lang="ru-RU" sz="900" b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graphicFrame>
        <p:nvGraphicFramePr>
          <p:cNvPr id="7" name="Object 5"/>
          <p:cNvGraphicFramePr>
            <a:graphicFrameLocks noGrp="1"/>
          </p:cNvGraphicFramePr>
          <p:nvPr>
            <p:ph idx="1"/>
          </p:nvPr>
        </p:nvGraphicFramePr>
        <p:xfrm>
          <a:off x="180975" y="2244725"/>
          <a:ext cx="8075613" cy="4416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Номер слайда 12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44CC67-FED6-4162-B587-6B44576C990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1224682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Динамика расходов бюджета муниципального образования «Пореченский сельсовет»Суджанского района Курской области </a:t>
            </a:r>
            <a:b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2016-2019 годах</a:t>
            </a:r>
            <a:endParaRPr lang="ru-RU" sz="2000" dirty="0" smtClean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graphicFrame>
        <p:nvGraphicFramePr>
          <p:cNvPr id="7" name="Object 3"/>
          <p:cNvGraphicFramePr>
            <a:graphicFrameLocks noGrp="1"/>
          </p:cNvGraphicFramePr>
          <p:nvPr>
            <p:ph idx="1"/>
          </p:nvPr>
        </p:nvGraphicFramePr>
        <p:xfrm>
          <a:off x="233363" y="1270000"/>
          <a:ext cx="9604375" cy="5584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753100" y="119063"/>
            <a:ext cx="28432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Пореченского сельсовета Суджанского района</a:t>
            </a:r>
            <a:endParaRPr lang="ru-RU" sz="9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6980" name="Номер слайда 1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93BBBE7-3FE5-446D-B230-C6839C65A42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dirty="0"/>
          </a:p>
        </p:txBody>
      </p:sp>
      <p:pic>
        <p:nvPicPr>
          <p:cNvPr id="126989" name="Picture 13" descr="15847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97" y="5229200"/>
            <a:ext cx="1993488" cy="1628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5175"/>
            <a:ext cx="9144000" cy="719138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Расходы бюджета муниципального образования </a:t>
            </a:r>
            <a:b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«Пореченский сельсовет» Суджанского района Курской области по разделам в 2019 – 2021 годах, тыс.рублей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45163" y="1174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Пореченского сельсовета Суджанского района</a:t>
            </a:r>
            <a:endParaRPr lang="ru-RU" sz="9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8003" name="Номер слайда 1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8498B3-0952-4F22-816A-82344AA64F5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/>
          </a:p>
        </p:txBody>
      </p:sp>
      <p:graphicFrame>
        <p:nvGraphicFramePr>
          <p:cNvPr id="128093" name="Group 93"/>
          <p:cNvGraphicFramePr>
            <a:graphicFrameLocks noGrp="1"/>
          </p:cNvGraphicFramePr>
          <p:nvPr/>
        </p:nvGraphicFramePr>
        <p:xfrm>
          <a:off x="323528" y="1700808"/>
          <a:ext cx="6172275" cy="4126232"/>
        </p:xfrm>
        <a:graphic>
          <a:graphicData uri="http://schemas.openxmlformats.org/drawingml/2006/table">
            <a:tbl>
              <a:tblPr/>
              <a:tblGrid>
                <a:gridCol w="3433837"/>
                <a:gridCol w="874713"/>
                <a:gridCol w="877887"/>
                <a:gridCol w="985838"/>
              </a:tblGrid>
              <a:tr h="747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Наименование  расходов  Пореченского сельсовета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«Общегосударственные вопросы»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1992,7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2078,9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2078,9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«Национальная оборона»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77,8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77,8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77,8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«Национальная безопасность и правоохранительная деятельность»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«Жилищно-коммунальное хозяйство»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«Физическая культура и спорт»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«Культура, кинематография»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1922,7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1224,7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1099,9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«Социальная политика»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Условно утвержденные расходы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77,4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167,5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4213,2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3462,8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3428,1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43714" name="Picture 2" descr="http://evrovektor.com/images/1/b/1b5b8b412d3a1359661f486d35bb93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1556792"/>
            <a:ext cx="2232248" cy="482453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4705"/>
            <a:ext cx="9144000" cy="791046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Расходы бюджета муниципального образования «Пореченский сельсовет»Суджанского района Курской области </a:t>
            </a:r>
            <a:b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в рамках программ в 2019 – 2021 годах, тыс.рублей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45163" y="1174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Пореченского сельсовета</a:t>
            </a:r>
          </a:p>
          <a:p>
            <a:pPr algn="ctr">
              <a:defRPr/>
            </a:pP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Суджанского района Курской области</a:t>
            </a:r>
            <a:endParaRPr lang="ru-RU" sz="9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9027" name="Номер слайда 1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B3539C-14AA-449F-B9D4-73D8D235BCE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/>
          </a:p>
        </p:txBody>
      </p:sp>
      <p:graphicFrame>
        <p:nvGraphicFramePr>
          <p:cNvPr id="129190" name="Group 166"/>
          <p:cNvGraphicFramePr>
            <a:graphicFrameLocks noGrp="1"/>
          </p:cNvGraphicFramePr>
          <p:nvPr/>
        </p:nvGraphicFramePr>
        <p:xfrm>
          <a:off x="611561" y="1628801"/>
          <a:ext cx="7600577" cy="3010927"/>
        </p:xfrm>
        <a:graphic>
          <a:graphicData uri="http://schemas.openxmlformats.org/drawingml/2006/table">
            <a:tbl>
              <a:tblPr/>
              <a:tblGrid>
                <a:gridCol w="3960439"/>
                <a:gridCol w="1219319"/>
                <a:gridCol w="1262001"/>
                <a:gridCol w="1158818"/>
              </a:tblGrid>
              <a:tr h="4823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муниципальной программы  Пореченского сельсовета Суджанского района Курской области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3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93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«Повышение эффективности работы с молодёжью, организация отдыха и оздоровления детей, молодежи, развитие физической культуры и спорта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65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Муниципальная программ «Защита населения и территории от чрезвычайных ситуаций, обеспечение пожарной безопасности и безопасности людей на водных объектах»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2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«Обеспечение доступным комфортным жильем и коммунальными услугами граждан»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культуры»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1922,7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1224,8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1099,9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4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«Социальная поддержка граждан»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9192" name="Picture 168" descr="kak-uluchshit-kachestvo-video-v-skayp192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1619250" cy="1254125"/>
          </a:xfrm>
          <a:prstGeom prst="rect">
            <a:avLst/>
          </a:prstGeom>
          <a:noFill/>
        </p:spPr>
      </p:pic>
      <p:pic>
        <p:nvPicPr>
          <p:cNvPr id="135170" name="Picture 2" descr="Картинки по запросу бухгалтерские карти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5229200"/>
            <a:ext cx="3456384" cy="1628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9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2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3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2315</TotalTime>
  <Words>595</Words>
  <Application>Microsoft Office PowerPoint</Application>
  <PresentationFormat>Экран (4:3)</PresentationFormat>
  <Paragraphs>192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9</vt:i4>
      </vt:variant>
      <vt:variant>
        <vt:lpstr>Заголовки слайдов</vt:lpstr>
      </vt:variant>
      <vt:variant>
        <vt:i4>11</vt:i4>
      </vt:variant>
    </vt:vector>
  </HeadingPairs>
  <TitlesOfParts>
    <vt:vector size="20" baseType="lpstr">
      <vt:lpstr>Тема Office</vt:lpstr>
      <vt:lpstr>1_Городская</vt:lpstr>
      <vt:lpstr>4_Городская</vt:lpstr>
      <vt:lpstr>5_Городская</vt:lpstr>
      <vt:lpstr>9_Городская</vt:lpstr>
      <vt:lpstr>12_Городская</vt:lpstr>
      <vt:lpstr>13_Городская</vt:lpstr>
      <vt:lpstr>Трек</vt:lpstr>
      <vt:lpstr>Изящная</vt:lpstr>
      <vt:lpstr>Слайд 1</vt:lpstr>
      <vt:lpstr>Слайд 2</vt:lpstr>
      <vt:lpstr>Слайд 3</vt:lpstr>
      <vt:lpstr>Основные параметры решения  «О бюджете муниципального образования «Пореченский сельсовет» Суджанского района Курской области на 2019 год и на плановый период 2020 и 2021 годов»</vt:lpstr>
      <vt:lpstr>Слайд 5</vt:lpstr>
      <vt:lpstr>Безвозмездные поступления в бюджет муниципального образования «Пореченский сельсовет»Суджанского района Курской области</vt:lpstr>
      <vt:lpstr>Динамика расходов бюджета муниципального образования «Пореченский сельсовет»Суджанского района Курской области  в 2016-2019 годах</vt:lpstr>
      <vt:lpstr>                  Расходы бюджета муниципального образования  «Пореченский сельсовет» Суджанского района Курской области по разделам в 2019 – 2021 годах, тыс.рублей</vt:lpstr>
      <vt:lpstr>                  Расходы бюджета муниципального образования «Пореченский сельсовет»Суджанского района Курской области                   в рамках программ в 2019 – 2021 годах, тыс.рублей</vt:lpstr>
      <vt:lpstr>Реализация указов Президента Российской Федерации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Финансовый отдел администрации Верхнедонского района</dc:title>
  <dc:creator>Александр Никонов</dc:creator>
  <cp:lastModifiedBy>Друг</cp:lastModifiedBy>
  <cp:revision>355</cp:revision>
  <cp:lastPrinted>2013-11-15T06:31:56Z</cp:lastPrinted>
  <dcterms:created xsi:type="dcterms:W3CDTF">2013-05-13T09:45:35Z</dcterms:created>
  <dcterms:modified xsi:type="dcterms:W3CDTF">2019-04-04T12:53:51Z</dcterms:modified>
</cp:coreProperties>
</file>