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drawings/drawing1.xml" ContentType="application/vnd.openxmlformats-officedocument.drawingml.chartshapes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712" r:id="rId3"/>
    <p:sldMasterId id="2147483725" r:id="rId4"/>
    <p:sldMasterId id="2147483777" r:id="rId5"/>
    <p:sldMasterId id="2147483816" r:id="rId6"/>
    <p:sldMasterId id="2147483829" r:id="rId7"/>
    <p:sldMasterId id="2147483867" r:id="rId8"/>
    <p:sldMasterId id="2147483879" r:id="rId9"/>
  </p:sldMasterIdLst>
  <p:notesMasterIdLst>
    <p:notesMasterId r:id="rId21"/>
  </p:notesMasterIdLst>
  <p:sldIdLst>
    <p:sldId id="280" r:id="rId10"/>
    <p:sldId id="284" r:id="rId11"/>
    <p:sldId id="289" r:id="rId12"/>
    <p:sldId id="257" r:id="rId13"/>
    <p:sldId id="258" r:id="rId14"/>
    <p:sldId id="260" r:id="rId15"/>
    <p:sldId id="270" r:id="rId16"/>
    <p:sldId id="273" r:id="rId17"/>
    <p:sldId id="292" r:id="rId18"/>
    <p:sldId id="288" r:id="rId19"/>
    <p:sldId id="293" r:id="rId20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6A8EB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7976" autoAdjust="0"/>
    <p:restoredTop sz="94676" autoAdjust="0"/>
  </p:normalViewPr>
  <p:slideViewPr>
    <p:cSldViewPr>
      <p:cViewPr>
        <p:scale>
          <a:sx n="73" d="100"/>
          <a:sy n="73" d="100"/>
        </p:scale>
        <p:origin x="-1896" y="-9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5363421402755068"/>
          <c:y val="7.666484222163214E-2"/>
          <c:w val="0.73277275467416281"/>
          <c:h val="0.67799845093718836"/>
        </c:manualLayout>
      </c:layout>
      <c:bar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Бюджет Боковского сельского поселения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52003.8</c:v>
                </c:pt>
                <c:pt idx="1">
                  <c:v>26493.599999999995</c:v>
                </c:pt>
                <c:pt idx="2">
                  <c:v>26439.9</c:v>
                </c:pt>
                <c:pt idx="3">
                  <c:v>25652.1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cat>
            <c:strRef>
              <c:f>Sheet1!$B$1:$E$1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overlap val="100"/>
        <c:axId val="120028544"/>
        <c:axId val="141857920"/>
      </c:barChart>
      <c:catAx>
        <c:axId val="120028544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41857920"/>
        <c:crosses val="autoZero"/>
        <c:auto val="1"/>
        <c:lblAlgn val="ctr"/>
        <c:lblOffset val="100"/>
        <c:tickLblSkip val="1"/>
        <c:tickMarkSkip val="1"/>
      </c:catAx>
      <c:valAx>
        <c:axId val="141857920"/>
        <c:scaling>
          <c:orientation val="minMax"/>
        </c:scaling>
        <c:axPos val="l"/>
        <c:numFmt formatCode="#,##0" sourceLinked="0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20028544"/>
        <c:crosses val="autoZero"/>
        <c:crossBetween val="between"/>
      </c:valAx>
      <c:spPr>
        <a:noFill/>
        <a:ln w="253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96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floor>
      <c:spPr>
        <a:solidFill>
          <a:schemeClr val="bg1">
            <a:lumMod val="85000"/>
          </a:schemeClr>
        </a:solidFill>
      </c:spPr>
    </c:floor>
    <c:plotArea>
      <c:layout>
        <c:manualLayout>
          <c:layoutTarget val="inner"/>
          <c:xMode val="edge"/>
          <c:yMode val="edge"/>
          <c:x val="6.8413045591523294E-2"/>
          <c:y val="4.4713540763351732E-2"/>
          <c:w val="0.91461164576650145"/>
          <c:h val="0.7478143536022794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92D050"/>
            </a:solidFill>
          </c:spPr>
          <c:dLbls>
            <c:dLbl>
              <c:idx val="0"/>
              <c:layout>
                <c:manualLayout>
                  <c:x val="2.5195365197517756E-2"/>
                  <c:y val="-4.111600587371513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3505,6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4643968130525296E-2"/>
                  <c:y val="-4.111600587371513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917,8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3620887361721712E-2"/>
                  <c:y val="-3.817914831130694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547,1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2.3620887361721712E-2"/>
                  <c:y val="-2.349486049926580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547,1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numFmt formatCode="#,##0.0" sourceLinked="0"/>
            <c:spPr>
              <a:noFill/>
              <a:ln w="25415">
                <a:noFill/>
              </a:ln>
            </c:spPr>
            <c:txPr>
              <a:bodyPr/>
              <a:lstStyle/>
              <a:p>
                <a:pPr>
                  <a:defRPr sz="2001" b="1">
                    <a:latin typeface="+mj-lt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1353.9</c:v>
                </c:pt>
                <c:pt idx="1">
                  <c:v>917.8</c:v>
                </c:pt>
                <c:pt idx="2">
                  <c:v>547.1</c:v>
                </c:pt>
                <c:pt idx="3">
                  <c:v>547.1</c:v>
                </c:pt>
              </c:numCache>
            </c:numRef>
          </c:val>
        </c:ser>
        <c:gapWidth val="155"/>
        <c:gapDepth val="201"/>
        <c:shape val="box"/>
        <c:axId val="105973248"/>
        <c:axId val="105974784"/>
        <c:axId val="0"/>
      </c:bar3DChart>
      <c:catAx>
        <c:axId val="1059732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901" b="1">
                <a:latin typeface="+mj-lt"/>
              </a:defRPr>
            </a:pPr>
            <a:endParaRPr lang="ru-RU"/>
          </a:p>
        </c:txPr>
        <c:crossAx val="105974784"/>
        <c:crosses val="autoZero"/>
        <c:auto val="1"/>
        <c:lblAlgn val="ctr"/>
        <c:lblOffset val="100"/>
      </c:catAx>
      <c:valAx>
        <c:axId val="10597478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ru-RU"/>
          </a:p>
        </c:txPr>
        <c:crossAx val="105973248"/>
        <c:crosses val="autoZero"/>
        <c:crossBetween val="between"/>
      </c:valAx>
      <c:spPr>
        <a:noFill/>
        <a:ln w="25415">
          <a:noFill/>
        </a:ln>
      </c:spPr>
    </c:plotArea>
    <c:legend>
      <c:legendPos val="r"/>
      <c:layout>
        <c:manualLayout>
          <c:xMode val="edge"/>
          <c:yMode val="edge"/>
          <c:x val="5.3066037735849128E-2"/>
          <c:y val="0.92241379310344829"/>
          <c:w val="0.89976415094339623"/>
          <c:h val="7.3275862068965414E-2"/>
        </c:manualLayout>
      </c:layout>
      <c:txPr>
        <a:bodyPr/>
        <a:lstStyle/>
        <a:p>
          <a:pPr>
            <a:defRPr sz="1701">
              <a:latin typeface="+mj-lt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1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perspective val="20"/>
    </c:view3D>
    <c:floor>
      <c:spPr>
        <a:solidFill>
          <a:schemeClr val="bg1">
            <a:lumMod val="85000"/>
          </a:schemeClr>
        </a:solidFill>
      </c:spPr>
    </c:floor>
    <c:plotArea>
      <c:layout>
        <c:manualLayout>
          <c:layoutTarget val="inner"/>
          <c:xMode val="edge"/>
          <c:yMode val="edge"/>
          <c:x val="5.1398184601924773E-2"/>
          <c:y val="3.9140800568813881E-2"/>
          <c:w val="0.94860181539808908"/>
          <c:h val="0.8725392915994895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1.3322725284339547E-2"/>
                  <c:y val="-1.6757717794158741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6616,9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</c:dLbl>
            <c:dLbl>
              <c:idx val="1"/>
              <c:layout>
                <c:manualLayout>
                  <c:x val="1.2299540682414699E-2"/>
                  <c:y val="-1.6757529295516622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2138,3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</c:dLbl>
            <c:dLbl>
              <c:idx val="2"/>
              <c:layout>
                <c:manualLayout>
                  <c:x val="1.4985673665791781E-2"/>
                  <c:y val="-2.3939327565023771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3476,9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</c:dLbl>
            <c:dLbl>
              <c:idx val="3"/>
              <c:layout>
                <c:manualLayout>
                  <c:x val="1.9444444444444445E-2"/>
                  <c:y val="-2.8727193078028259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3456,7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</c:dLbl>
            <c:delete val="1"/>
          </c:dLbls>
          <c:cat>
            <c:strRef>
              <c:f>Лист1!$A$2:$A$6</c:f>
              <c:strCache>
                <c:ptCount val="4"/>
                <c:pt idx="0">
                  <c:v>2014 год</c:v>
                </c:pt>
                <c:pt idx="1">
                  <c:v>2015 год</c:v>
                </c:pt>
                <c:pt idx="2">
                  <c:v>2016 год</c:v>
                </c:pt>
                <c:pt idx="3">
                  <c:v>2017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6616.9</c:v>
                </c:pt>
                <c:pt idx="1">
                  <c:v>2138.3000000000002</c:v>
                </c:pt>
                <c:pt idx="2">
                  <c:v>3476.9</c:v>
                </c:pt>
                <c:pt idx="3">
                  <c:v>3456.7</c:v>
                </c:pt>
              </c:numCache>
            </c:numRef>
          </c:val>
        </c:ser>
        <c:shape val="cylinder"/>
        <c:axId val="100868480"/>
        <c:axId val="100870016"/>
        <c:axId val="0"/>
      </c:bar3DChart>
      <c:catAx>
        <c:axId val="1008684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00870016"/>
        <c:crosses val="autoZero"/>
        <c:auto val="1"/>
        <c:lblAlgn val="ctr"/>
        <c:lblOffset val="100"/>
      </c:catAx>
      <c:valAx>
        <c:axId val="10087001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тыс. рублей</a:t>
                </a:r>
              </a:p>
            </c:rich>
          </c:tx>
          <c:layout>
            <c:manualLayout>
              <c:xMode val="edge"/>
              <c:yMode val="edge"/>
              <c:x val="4.1283330738704486E-2"/>
              <c:y val="0.39478264141713482"/>
            </c:manualLayout>
          </c:layout>
          <c:spPr>
            <a:noFill/>
            <a:ln w="25401">
              <a:noFill/>
            </a:ln>
          </c:spPr>
        </c:title>
        <c:numFmt formatCode="General" sourceLinked="1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00868480"/>
        <c:crosses val="autoZero"/>
        <c:crossBetween val="between"/>
      </c:valAx>
      <c:spPr>
        <a:noFill/>
        <a:ln w="25401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261851" custScaleY="165315" custLinFactNeighborX="80198" custLinFactNeighborY="4768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ScaleX="92694" custScaleY="6800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C2D314-791F-461F-BC72-FFCCE2554BC3}">
      <dsp:nvSpPr>
        <dsp:cNvPr id="0" name=""/>
        <dsp:cNvSpPr/>
      </dsp:nvSpPr>
      <dsp:spPr>
        <a:xfrm rot="10800000">
          <a:off x="1269575" y="587037"/>
          <a:ext cx="2507621" cy="9258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3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Работники учреждений культуры</a:t>
          </a:r>
          <a:endParaRPr lang="ru-RU" sz="1600" b="1" kern="1200" dirty="0"/>
        </a:p>
      </dsp:txBody>
      <dsp:txXfrm rot="10800000">
        <a:off x="1269575" y="587037"/>
        <a:ext cx="2507621" cy="925815"/>
      </dsp:txXfrm>
    </dsp:sp>
    <dsp:sp modelId="{FD6EA99A-9C4C-49E8-9EC6-C2CB263A9E55}">
      <dsp:nvSpPr>
        <dsp:cNvPr id="0" name=""/>
        <dsp:cNvSpPr/>
      </dsp:nvSpPr>
      <dsp:spPr>
        <a:xfrm>
          <a:off x="503040" y="1565705"/>
          <a:ext cx="3565032" cy="22507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46DE17-854A-4EA1-BCDE-CE0DA248B7B5}">
      <dsp:nvSpPr>
        <dsp:cNvPr id="0" name=""/>
        <dsp:cNvSpPr/>
      </dsp:nvSpPr>
      <dsp:spPr>
        <a:xfrm>
          <a:off x="374416" y="0"/>
          <a:ext cx="4243383" cy="167424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0.55437</cdr:x>
      <cdr:y>0.13398</cdr:y>
    </cdr:from>
    <cdr:to>
      <cdr:x>0.67275</cdr:x>
      <cdr:y>0.20185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076056" y="720080"/>
          <a:ext cx="108012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3387B1-A8BE-42A5-8287-6ED88BA419A0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2EF599-AAFE-40CE-9669-B8E3AB41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239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A3AF78-15B8-4BE7-9D74-5245EF954F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318C-2CAF-45E9-B061-2B3099425549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6AEE1-BB01-4356-9102-F1E62F636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0561E-65A2-4892-9A1C-7E83D0AD7171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EA6ED-EC64-4BED-B4FB-A11D27A0C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41E5A-97AC-43DF-BB2D-E077C5AF83A1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DBE44-DA6F-4308-91F8-60BDB6DAC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FDAD7274-DA7D-4F2D-823A-D9F7300E6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8CC3920-C377-46E6-915C-882F0E0640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086911-6C90-4F9B-B9A2-C56C1ABB5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1C4D5B-ADFD-4D5C-B58B-F3CF41A057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B528BE0-0CD4-47AB-AB82-425B8669D4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6E48D23-7FA8-4A1A-BF8B-5432439FC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71B6AA-B544-47F4-912F-A47547D6B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8C73FC-EE95-418C-9FA6-B160BEBD9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74BAE-1A97-48EE-A0D4-DE9FDF04EC11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4476C-3FB4-4FBE-AFE5-D45041064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8F8584-2BFA-4C0A-8855-1856F6ACA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3B61E5-FB84-486F-BE60-E96686F83F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C7EEE5-F83F-4A90-AA1F-A3B4993EA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C789F99-996D-4E86-B08C-46BA39838F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FDC6A67-2C6D-4E3A-940F-8801251354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8959096-4058-487F-8F1E-216CDB392D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F92D029-9C66-4E4B-9D14-1ABCA1B94A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0AAAE2-5C6A-421A-9060-FE4C2DD94E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D3DAB27-F886-4F73-9238-5E7F40E068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2054FBD-4706-4E90-9CE7-41A1C7F4D6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C346B-5028-4067-8CF3-BBDAB3589EC1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46B69-43C2-4C08-AADB-6FD17F956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3987F21-15DC-4172-844F-445463CA45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3E4E195-84CD-4E72-94CA-5870334832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DA1D1F4-CFEB-4F1F-94E4-25E5739251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9C1D157-4792-465A-8082-58A3BE5EEC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E5F6E64-A04C-4C4B-BDAD-2AEBF51216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3EE1DCB-ECCE-4F57-8788-F58A628BEC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3282873-A415-4A61-9233-B0C792880E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7E8665-BEF5-4515-BCA6-928EE03AE0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4D8B44-3FB5-4C07-BAE9-A317B8F0E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EEAB66-046F-4912-A760-87B2EAEF4F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61CB-8408-404B-8095-11E708E31C7D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CA885-C74F-4B1B-8017-A08849A97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9D0FA9-2D3B-43DD-AFF3-084AC6EA6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369A65D-28F7-4ACC-8AD1-DA412AB791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1C77B0-47C7-41D8-BB90-3F6A33875D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D78201-13E0-444A-9FDD-E7B1796B6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7C839A2-143F-4D41-BEBB-949BC9AC8B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2F5915-C2BA-44EC-9EDF-AF2273BF49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842856-0102-4A18-B5BC-08E3A83889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77AD6362-61C9-4154-9921-FCA0E09505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166005F-D0DB-47D3-869A-BA2A59A9D1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AC36A6-3AA8-4663-B452-8252FDBC18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9881B-545C-4F0C-B49D-B42888CB329D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35101-DB24-47F4-AD18-F2D3A07A6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F62FA75-5A94-4E6E-8DD0-F15B9ED7FC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3FBED0-434D-4DB0-9D2A-F9B423EFD0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6918A97-F086-4229-9E70-87DB3B0769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58A713F-4042-4493-8D73-AF3C1C7D50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668D6A4-05A5-49E6-8A8F-B581BBF3F9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1ABAB85-F4B9-41A1-A731-DE6DF7D6A1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E75EE99-550F-4845-8C28-2CF05D9E20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EF1533D-C0BC-4F91-9569-3B56B39BB8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6D4499-4D86-490F-BAFA-1138CB502F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2FF4D8F1-72F8-4D2A-AEA5-7C414A8848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84D5B-1CBA-4096-B64D-4C5292016DF3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0543E-02DA-4E69-9A96-2F90781DD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C136D48-E5CE-464A-A07E-C489C13E0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7272931-D010-4E33-9F6C-CF8B64585D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412006-9CCB-4F36-9084-A85B61BB79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9DB7B6D-6C47-4843-80BC-4AB8DDCAA8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5160122-C104-42E5-8E74-1A1C71E8A8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63A133-756D-4495-A0FA-C29918ED32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5B5107-3FF1-42B5-9EF5-BAD9FE8EFB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6D60540-BA82-4EE2-BCA0-5000D9A7BD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1A9680-D81E-49E5-B96A-CBBCDDAB0E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7ECC39-5000-4470-888D-97BF0677E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95FF-5EA6-41D5-80CB-265FB08BCED9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4A688-4495-4AC9-8548-4B7736771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260ACB-AF93-43C0-B86C-A164D6BADE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241370-9B8F-4CA1-B931-3CA0A9243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7B60A7-F11A-42ED-90A7-11600011FB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18B697-E623-4004-B0F8-D544A1AC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C2CAA3-2389-4820-813E-FC4924679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7A733EB-A020-4DCB-B1E3-4DE6D983F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C381C1-F5AD-4E06-8AA2-310E91BAF6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51F181-3B35-4B55-8338-1F6F7469B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DC5B81-353E-4DB7-9AD1-255916F05C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A8FBC76-FF13-43FE-8DAB-693F66FCF1CA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2C153D5-1403-40FF-86A3-A5B5527A0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1D10-7DD5-4D6C-942E-E82AB5AB897C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BDD5-2875-45CE-986E-36513D90E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E53983C-DE3B-42F9-BD8D-A8DBDE59BA2A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C812FBE-C918-4899-B0EA-28782435B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52BF08A-9781-4C67-B47E-7E30C45CAD6F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0BB777C-0D2D-412C-B766-7530181E4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F32DFB7-AD19-4BE0-A086-354C09C3A3AD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A5B9C2B-50A8-41FD-8463-DAAFAF66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38E7ABE4-C981-4CFC-A7E3-5D1379DB2C7C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D6E8953-D821-4146-A7D3-E85EE6B9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11EE780-5802-4E61-B737-89269A62EC44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04AB644-7D76-4D23-8B48-C4937F96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C27A0CD-2B3E-420B-B2DC-72902622C2CC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94BFEEF-DCEB-449F-974D-5CBCACA0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FE0F49B-89A8-400A-910B-127340810B8F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C2B46C4-2FE1-4DCF-9281-2B3AC16E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EF69AB67-8A33-4D6C-B6E7-060DB4C5FE80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1B83BF5-A8AC-48C1-A5D2-08A0C5AFA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E0B97B1-E600-4EB8-B9F6-117AD7EF11CB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8B594BF-F432-4449-A987-000146E1E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4A8DCDC-971D-422E-B7C2-6A7B7BA676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3DF36-CBD3-42EF-9AD1-F55D7F7D2754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CDAC-3901-4393-8A12-3165570DA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3EB194-7ECB-4FC8-A63F-F7D2B87495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CAEF19-D58B-4F2C-894D-7CEBB9C6D4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0DB95A-BB4B-4188-9945-B3DB0254EB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57763E-CCB1-4939-9405-A6A1EE9E8F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580E65-24BD-490F-A4C9-96603DC338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E28810-81A2-4BCA-BD62-DFD175E7FA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13.03.2017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D9B3215-1F47-491C-AD98-A1E71E95A2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2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92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7B74E0-3903-49E5-8A9A-5B41FB46A259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5849CA-D3CD-4081-A910-03E3722AF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3" r:id="rId2"/>
    <p:sldLayoutId id="2147483982" r:id="rId3"/>
    <p:sldLayoutId id="2147483981" r:id="rId4"/>
    <p:sldLayoutId id="2147483980" r:id="rId5"/>
    <p:sldLayoutId id="2147483979" r:id="rId6"/>
    <p:sldLayoutId id="2147483978" r:id="rId7"/>
    <p:sldLayoutId id="2147483977" r:id="rId8"/>
    <p:sldLayoutId id="2147483976" r:id="rId9"/>
    <p:sldLayoutId id="2147483975" r:id="rId10"/>
    <p:sldLayoutId id="21474839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13.03.2017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088C3C4-CCCD-4C43-8A48-96CF2CB63C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6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66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13.03.2017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EE0713-0BEC-449B-A409-ADF6DE6BB2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  <p:sldLayoutId id="2147484007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9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99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13.03.2017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C07C96-27A8-4B7C-949F-961CE192C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3263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3264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13.03.2017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FF4B13-EF40-48E0-B78B-F146292849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575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65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13.03.2017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E457C6-10A9-4627-9783-8409B493A6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98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98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13.03.2017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B018DC-2CB1-44DA-8A5D-AC51EFD2E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318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48DD68-D14C-4D52-B1CB-6A6A8B1A2CBC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C3FE6-F776-48D9-8EFC-0A73614AC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0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5478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68C104D-2A47-41BD-AC84-82399DD49AF4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FB11BDD-41BB-469D-992C-457186606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8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143375"/>
            <a:ext cx="8713788" cy="2308225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 муниципального образования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«Пореченский сельсовет»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Суджанского района Курской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2017 год и на плановый период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2018 и 2019 годов</a:t>
            </a:r>
          </a:p>
        </p:txBody>
      </p:sp>
      <p:sp>
        <p:nvSpPr>
          <p:cNvPr id="118787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smtClean="0"/>
              <a:t>ПОРЕЧЕНСКОГО СЕЛЬСОВЕТА</a:t>
            </a:r>
          </a:p>
          <a:p>
            <a:pPr algn="ctr"/>
            <a:r>
              <a:rPr lang="ru-RU" dirty="0" smtClean="0"/>
              <a:t>СУДЖАНСКОГО РАЙОНА КУРСКОЙ ОБЛАСТИ</a:t>
            </a:r>
            <a:endParaRPr lang="ru-RU" dirty="0"/>
          </a:p>
        </p:txBody>
      </p:sp>
      <p:pic>
        <p:nvPicPr>
          <p:cNvPr id="239618" name="Picture 2" descr="https://encrypted-tbn3.gstatic.com/images?q=tbn:ANd9GcRMXGwdyMC4-rBeXG_qwXITmuEYvv3QWJYLjkAbvH0qs86OMM4AAno3xIy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12776"/>
            <a:ext cx="4536504" cy="24867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70563" y="1301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сельсовета Суджанского района Курской области</a:t>
            </a:r>
            <a:endParaRPr lang="ru-RU" sz="900" b="1" dirty="0">
              <a:solidFill>
                <a:srgbClr val="5A2C6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1A1F9-BE4C-4E3D-9578-05F08F4EAA48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0" y="2204864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6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7" name="Группа 22"/>
          <p:cNvGrpSpPr>
            <a:grpSpLocks/>
          </p:cNvGrpSpPr>
          <p:nvPr/>
        </p:nvGrpSpPr>
        <p:grpSpPr bwMode="auto">
          <a:xfrm>
            <a:off x="5648325" y="1971675"/>
            <a:ext cx="1266825" cy="606425"/>
            <a:chOff x="1336" y="502272"/>
            <a:chExt cx="1589158" cy="669696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8" name="Группа 26"/>
          <p:cNvGrpSpPr>
            <a:grpSpLocks/>
          </p:cNvGrpSpPr>
          <p:nvPr/>
        </p:nvGrpSpPr>
        <p:grpSpPr bwMode="auto">
          <a:xfrm>
            <a:off x="7329488" y="1974850"/>
            <a:ext cx="1266825" cy="604838"/>
            <a:chOff x="1336" y="502272"/>
            <a:chExt cx="1589158" cy="669696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Скругленный прямоугольник 4"/>
            <p:cNvSpPr/>
            <p:nvPr/>
          </p:nvSpPr>
          <p:spPr>
            <a:xfrm>
              <a:off x="33199" y="535669"/>
              <a:ext cx="1525432" cy="6029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2017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724525" y="1268413"/>
            <a:ext cx="1108075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2018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380288" y="1268413"/>
            <a:ext cx="1103312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2019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3923928" y="3357563"/>
            <a:ext cx="1224136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22151,0</a:t>
            </a:r>
            <a:endParaRPr lang="ru-RU" dirty="0"/>
          </a:p>
        </p:txBody>
      </p:sp>
      <p:sp>
        <p:nvSpPr>
          <p:cNvPr id="130072" name="Rectangle 24"/>
          <p:cNvSpPr>
            <a:spLocks noChangeArrowheads="1"/>
          </p:cNvSpPr>
          <p:nvPr/>
        </p:nvSpPr>
        <p:spPr bwMode="auto">
          <a:xfrm>
            <a:off x="5580063" y="3357563"/>
            <a:ext cx="1201737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19768,31</a:t>
            </a:r>
            <a:endParaRPr lang="ru-RU" dirty="0" smtClean="0"/>
          </a:p>
        </p:txBody>
      </p:sp>
      <p:sp>
        <p:nvSpPr>
          <p:cNvPr id="130073" name="Rectangle 25"/>
          <p:cNvSpPr>
            <a:spLocks noChangeArrowheads="1"/>
          </p:cNvSpPr>
          <p:nvPr/>
        </p:nvSpPr>
        <p:spPr bwMode="auto">
          <a:xfrm>
            <a:off x="7308850" y="3357563"/>
            <a:ext cx="1130300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22151,0</a:t>
            </a: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E5C52-C410-45F0-A7F8-DEC0A8CE9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/>
          </a:p>
        </p:txBody>
      </p:sp>
      <p:pic>
        <p:nvPicPr>
          <p:cNvPr id="135172" name="Picture 2" descr="K:\ГО и ЧС\Диск И\ВАСЁК\Новая папка\фото благоустройство\Плотины Земцовского сельского поселения\Пономаревка\P618006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404664"/>
            <a:ext cx="9143999" cy="645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TextBox 1"/>
          <p:cNvSpPr txBox="1">
            <a:spLocks noChangeArrowheads="1"/>
          </p:cNvSpPr>
          <p:nvPr/>
        </p:nvSpPr>
        <p:spPr bwMode="auto">
          <a:xfrm>
            <a:off x="4572000" y="4724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 сельсовета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Суджанского района Курской области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19810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F08BC5-A5A3-414F-9FD8-C9A0EE97E7DE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3" name="Овал 2"/>
          <p:cNvSpPr>
            <a:spLocks noChangeArrowheads="1"/>
          </p:cNvSpPr>
          <p:nvPr/>
        </p:nvSpPr>
        <p:spPr bwMode="auto">
          <a:xfrm>
            <a:off x="2809875" y="3343275"/>
            <a:ext cx="3168650" cy="3068638"/>
          </a:xfrm>
          <a:prstGeom prst="ellipse">
            <a:avLst/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7" name="Скругленный прямоугольник 6"/>
          <p:cNvSpPr>
            <a:spLocks noChangeArrowheads="1"/>
          </p:cNvSpPr>
          <p:nvPr/>
        </p:nvSpPr>
        <p:spPr bwMode="auto">
          <a:xfrm>
            <a:off x="177800" y="692150"/>
            <a:ext cx="2879725" cy="1512888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" name="Скругленный прямоугольник 10"/>
          <p:cNvSpPr>
            <a:spLocks noChangeArrowheads="1"/>
          </p:cNvSpPr>
          <p:nvPr/>
        </p:nvSpPr>
        <p:spPr bwMode="auto">
          <a:xfrm>
            <a:off x="179388" y="2348880"/>
            <a:ext cx="2162175" cy="450912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2" name="Скругленный прямоугольник 11"/>
          <p:cNvSpPr>
            <a:spLocks noChangeArrowheads="1"/>
          </p:cNvSpPr>
          <p:nvPr/>
        </p:nvSpPr>
        <p:spPr bwMode="auto">
          <a:xfrm>
            <a:off x="6588125" y="3500438"/>
            <a:ext cx="2365375" cy="15494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9815" name="TextBox 12"/>
          <p:cNvSpPr txBox="1">
            <a:spLocks noChangeArrowheads="1"/>
          </p:cNvSpPr>
          <p:nvPr/>
        </p:nvSpPr>
        <p:spPr bwMode="auto">
          <a:xfrm>
            <a:off x="6796088" y="3716338"/>
            <a:ext cx="20240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Муниципальные программы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Пореченского </a:t>
            </a: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сельсовета</a:t>
            </a:r>
          </a:p>
          <a:p>
            <a:pPr algn="ctr"/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19816" name="TextBox 14"/>
          <p:cNvSpPr txBox="1">
            <a:spLocks noChangeArrowheads="1"/>
          </p:cNvSpPr>
          <p:nvPr/>
        </p:nvSpPr>
        <p:spPr bwMode="auto">
          <a:xfrm>
            <a:off x="250825" y="2348880"/>
            <a:ext cx="20177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Прогноз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социально-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экономического</a:t>
            </a: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Развития</a:t>
            </a:r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Бюджета муниципального образования «Пореченский сельсовет» Суджанского района Курской области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на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2017-2019 годы</a:t>
            </a:r>
            <a:endParaRPr lang="ru-RU" sz="1600" dirty="0" smtClean="0">
              <a:solidFill>
                <a:srgbClr val="FFFFFF"/>
              </a:solidFill>
            </a:endParaRPr>
          </a:p>
          <a:p>
            <a:pPr algn="ctr"/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19817" name="TextBox 15"/>
          <p:cNvSpPr txBox="1">
            <a:spLocks noChangeArrowheads="1"/>
          </p:cNvSpPr>
          <p:nvPr/>
        </p:nvSpPr>
        <p:spPr bwMode="auto">
          <a:xfrm>
            <a:off x="319088" y="766763"/>
            <a:ext cx="2609850" cy="107721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Бюджетное послание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Президента РФ 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«О бюджетной политике в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2017-2019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годах»</a:t>
            </a:r>
          </a:p>
        </p:txBody>
      </p:sp>
      <p:sp>
        <p:nvSpPr>
          <p:cNvPr id="119818" name="TextBox 17"/>
          <p:cNvSpPr txBox="1">
            <a:spLocks noChangeArrowheads="1"/>
          </p:cNvSpPr>
          <p:nvPr/>
        </p:nvSpPr>
        <p:spPr bwMode="auto">
          <a:xfrm>
            <a:off x="3257550" y="3429000"/>
            <a:ext cx="230346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Основа формирования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проекта бюджета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муниципального образования  «Пореченский сельсовет» Суджанского района Курской области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на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2017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и на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плановый период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2018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и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2019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годов</a:t>
            </a:r>
          </a:p>
        </p:txBody>
      </p:sp>
      <p:sp>
        <p:nvSpPr>
          <p:cNvPr id="10" name="Скругленный прямоугольник 9"/>
          <p:cNvSpPr>
            <a:spLocks noChangeArrowheads="1"/>
          </p:cNvSpPr>
          <p:nvPr/>
        </p:nvSpPr>
        <p:spPr bwMode="auto">
          <a:xfrm>
            <a:off x="3203575" y="549275"/>
            <a:ext cx="2381250" cy="2409825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9820" name="TextBox 16"/>
          <p:cNvSpPr txBox="1">
            <a:spLocks noChangeArrowheads="1"/>
          </p:cNvSpPr>
          <p:nvPr/>
        </p:nvSpPr>
        <p:spPr bwMode="auto">
          <a:xfrm>
            <a:off x="3073400" y="548680"/>
            <a:ext cx="2597150" cy="1559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bIns="36000"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Основные направления бюджетной и налоговой политики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 Пореченского сельсовета Суджанского района на 2017-2019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годы </a:t>
            </a:r>
          </a:p>
        </p:txBody>
      </p:sp>
      <p:sp>
        <p:nvSpPr>
          <p:cNvPr id="20" name="Стрелка вниз 19"/>
          <p:cNvSpPr>
            <a:spLocks noChangeArrowheads="1"/>
          </p:cNvSpPr>
          <p:nvPr/>
        </p:nvSpPr>
        <p:spPr bwMode="auto">
          <a:xfrm rot="3756982">
            <a:off x="5720556" y="3534569"/>
            <a:ext cx="506413" cy="1120775"/>
          </a:xfrm>
          <a:prstGeom prst="downArrow">
            <a:avLst>
              <a:gd name="adj1" fmla="val 50000"/>
              <a:gd name="adj2" fmla="val 50001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1" name="Стрелка вниз 20"/>
          <p:cNvSpPr>
            <a:spLocks noChangeArrowheads="1"/>
          </p:cNvSpPr>
          <p:nvPr/>
        </p:nvSpPr>
        <p:spPr bwMode="auto">
          <a:xfrm rot="-2003189">
            <a:off x="2532063" y="2198688"/>
            <a:ext cx="506412" cy="16573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2" name="Стрелка вниз 21"/>
          <p:cNvSpPr>
            <a:spLocks noChangeArrowheads="1"/>
          </p:cNvSpPr>
          <p:nvPr/>
        </p:nvSpPr>
        <p:spPr bwMode="auto">
          <a:xfrm rot="-3807078">
            <a:off x="2418556" y="3926682"/>
            <a:ext cx="506413" cy="1117600"/>
          </a:xfrm>
          <a:prstGeom prst="downArrow">
            <a:avLst>
              <a:gd name="adj1" fmla="val 50000"/>
              <a:gd name="adj2" fmla="val 50003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3" name="Стрелка вниз 22"/>
          <p:cNvSpPr>
            <a:spLocks noChangeArrowheads="1"/>
          </p:cNvSpPr>
          <p:nvPr/>
        </p:nvSpPr>
        <p:spPr bwMode="auto">
          <a:xfrm rot="-1442589">
            <a:off x="3516313" y="3013075"/>
            <a:ext cx="506412" cy="768350"/>
          </a:xfrm>
          <a:prstGeom prst="downArrow">
            <a:avLst>
              <a:gd name="adj1" fmla="val 50000"/>
              <a:gd name="adj2" fmla="val 49999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pic>
        <p:nvPicPr>
          <p:cNvPr id="238594" name="Picture 2" descr="Картинки по запросу картинки бухгалтерский уч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196752"/>
            <a:ext cx="2419350" cy="18954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сельсовета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Суджанского района</a:t>
            </a:r>
            <a:endParaRPr lang="ru-RU" sz="900" b="1" dirty="0">
              <a:solidFill>
                <a:srgbClr val="874396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0835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23CEA8-7EDB-47F4-A18A-5A2D20B0B2B9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0836" name="Rectangle 7"/>
          <p:cNvSpPr>
            <a:spLocks noChangeArrowheads="1"/>
          </p:cNvSpPr>
          <p:nvPr/>
        </p:nvSpPr>
        <p:spPr bwMode="auto">
          <a:xfrm>
            <a:off x="684213" y="620713"/>
            <a:ext cx="7993062" cy="1203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БЮДЖЕТ НА </a:t>
            </a:r>
            <a:r>
              <a:rPr lang="ru-RU" b="1" dirty="0" smtClean="0"/>
              <a:t>2017 </a:t>
            </a:r>
            <a:r>
              <a:rPr lang="ru-RU" b="1" dirty="0"/>
              <a:t>ГОД И </a:t>
            </a:r>
            <a:r>
              <a:rPr lang="ru-RU" b="1" dirty="0" smtClean="0"/>
              <a:t>НА ПЛАНОВЫЙ </a:t>
            </a:r>
            <a:r>
              <a:rPr lang="ru-RU" b="1" dirty="0"/>
              <a:t>ПЕРИОД </a:t>
            </a:r>
            <a:r>
              <a:rPr lang="ru-RU" b="1" dirty="0" smtClean="0"/>
              <a:t> 2018 </a:t>
            </a:r>
            <a:r>
              <a:rPr lang="ru-RU" b="1" dirty="0"/>
              <a:t>И </a:t>
            </a:r>
            <a:r>
              <a:rPr lang="ru-RU" b="1" dirty="0" smtClean="0"/>
              <a:t>2019 </a:t>
            </a:r>
            <a:r>
              <a:rPr lang="ru-RU" b="1" dirty="0"/>
              <a:t>ГОДОВ </a:t>
            </a:r>
          </a:p>
          <a:p>
            <a:pPr algn="ctr"/>
            <a:r>
              <a:rPr lang="ru-RU" b="1" dirty="0"/>
              <a:t>НАПРАВЛЕН НА РЕШЕНИЕ СЛЕДУЮЩИХ КЛЮЧЕВЫХ ЗАДАЧ:</a:t>
            </a:r>
          </a:p>
        </p:txBody>
      </p:sp>
      <p:grpSp>
        <p:nvGrpSpPr>
          <p:cNvPr id="120841" name="Group 9"/>
          <p:cNvGrpSpPr>
            <a:grpSpLocks/>
          </p:cNvGrpSpPr>
          <p:nvPr/>
        </p:nvGrpSpPr>
        <p:grpSpPr bwMode="auto">
          <a:xfrm>
            <a:off x="323850" y="1916113"/>
            <a:ext cx="8640763" cy="865187"/>
            <a:chOff x="204" y="1162"/>
            <a:chExt cx="5443" cy="590"/>
          </a:xfrm>
        </p:grpSpPr>
        <p:sp>
          <p:nvSpPr>
            <p:cNvPr id="120839" name="Rectangle 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0" name="AutoShape 8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Обеспечение устойчивости и сбалансированности бюджетной системы в целях </a:t>
              </a:r>
            </a:p>
            <a:p>
              <a:pPr algn="ctr"/>
              <a:r>
                <a:rPr lang="ru-RU" sz="1400" b="1"/>
                <a:t>гарантированного исполнения действующих и принимаемых расходных обязательств</a:t>
              </a:r>
              <a:r>
                <a:rPr lang="ru-RU"/>
                <a:t> </a:t>
              </a:r>
            </a:p>
          </p:txBody>
        </p:sp>
      </p:grpSp>
      <p:grpSp>
        <p:nvGrpSpPr>
          <p:cNvPr id="120842" name="Group 10"/>
          <p:cNvGrpSpPr>
            <a:grpSpLocks/>
          </p:cNvGrpSpPr>
          <p:nvPr/>
        </p:nvGrpSpPr>
        <p:grpSpPr bwMode="auto">
          <a:xfrm>
            <a:off x="323850" y="2852738"/>
            <a:ext cx="8640763" cy="865187"/>
            <a:chOff x="204" y="1162"/>
            <a:chExt cx="5443" cy="590"/>
          </a:xfrm>
        </p:grpSpPr>
        <p:sp>
          <p:nvSpPr>
            <p:cNvPr id="120843" name="Rectangle 11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4" name="AutoShape 12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эффективности бюджетной политики, в том числе за счет роста </a:t>
              </a:r>
            </a:p>
            <a:p>
              <a:pPr algn="ctr"/>
              <a:r>
                <a:rPr lang="ru-RU" sz="1400" b="1"/>
                <a:t>эффективности бюджетных расходов, обеспечения адресности </a:t>
              </a:r>
            </a:p>
            <a:p>
              <a:pPr algn="ctr"/>
              <a:r>
                <a:rPr lang="ru-RU" sz="1400" b="1"/>
                <a:t>социальной помощи, проведения структурных реформ в социальной сфере </a:t>
              </a:r>
            </a:p>
          </p:txBody>
        </p:sp>
      </p:grpSp>
      <p:grpSp>
        <p:nvGrpSpPr>
          <p:cNvPr id="120845" name="Group 13" descr="иоро"/>
          <p:cNvGrpSpPr>
            <a:grpSpLocks/>
          </p:cNvGrpSpPr>
          <p:nvPr/>
        </p:nvGrpSpPr>
        <p:grpSpPr bwMode="auto">
          <a:xfrm>
            <a:off x="323850" y="3789363"/>
            <a:ext cx="8640763" cy="865187"/>
            <a:chOff x="204" y="1162"/>
            <a:chExt cx="5443" cy="590"/>
          </a:xfrm>
        </p:grpSpPr>
        <p:sp>
          <p:nvSpPr>
            <p:cNvPr id="120846" name="Rectangle 14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7" name="AutoShape 15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 dirty="0"/>
                <a:t>Соответствие финансовых возможностей </a:t>
              </a:r>
              <a:r>
                <a:rPr lang="ru-RU" sz="1400" b="1" dirty="0" smtClean="0"/>
                <a:t> Пореченского сельсовета</a:t>
              </a:r>
              <a:endParaRPr lang="ru-RU" sz="1400" b="1" dirty="0"/>
            </a:p>
            <a:p>
              <a:pPr algn="ctr"/>
              <a:r>
                <a:rPr lang="ru-RU" sz="1400" b="1" dirty="0"/>
                <a:t>ключевым направлениям развития </a:t>
              </a:r>
            </a:p>
          </p:txBody>
        </p:sp>
      </p:grpSp>
      <p:grpSp>
        <p:nvGrpSpPr>
          <p:cNvPr id="120848" name="Group 16"/>
          <p:cNvGrpSpPr>
            <a:grpSpLocks/>
          </p:cNvGrpSpPr>
          <p:nvPr/>
        </p:nvGrpSpPr>
        <p:grpSpPr bwMode="auto">
          <a:xfrm>
            <a:off x="323850" y="4724400"/>
            <a:ext cx="8640763" cy="865188"/>
            <a:chOff x="204" y="1162"/>
            <a:chExt cx="5443" cy="590"/>
          </a:xfrm>
        </p:grpSpPr>
        <p:sp>
          <p:nvSpPr>
            <p:cNvPr id="120849" name="Rectangle 1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50" name="AutoShape 18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роли бюджетной политики для поддержки экономического роста</a:t>
              </a:r>
              <a:r>
                <a:rPr lang="ru-RU"/>
                <a:t> </a:t>
              </a:r>
            </a:p>
          </p:txBody>
        </p:sp>
      </p:grpSp>
      <p:grpSp>
        <p:nvGrpSpPr>
          <p:cNvPr id="120851" name="Group 19"/>
          <p:cNvGrpSpPr>
            <a:grpSpLocks/>
          </p:cNvGrpSpPr>
          <p:nvPr/>
        </p:nvGrpSpPr>
        <p:grpSpPr bwMode="auto">
          <a:xfrm>
            <a:off x="323850" y="5661025"/>
            <a:ext cx="8640763" cy="865188"/>
            <a:chOff x="204" y="1162"/>
            <a:chExt cx="5443" cy="590"/>
          </a:xfrm>
        </p:grpSpPr>
        <p:sp>
          <p:nvSpPr>
            <p:cNvPr id="120852" name="Rectangle 20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53" name="AutoShape 21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прозрачности и открытости бюджетного процесса</a:t>
              </a: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муниципального образования «Пореченский сельсовет» Суджанского района Курской области на 2017 год и на плановый период 2018 и 2019 годов»</a:t>
            </a:r>
          </a:p>
        </p:txBody>
      </p:sp>
      <p:graphicFrame>
        <p:nvGraphicFramePr>
          <p:cNvPr id="121910" name="Group 54"/>
          <p:cNvGraphicFramePr>
            <a:graphicFrameLocks noGrp="1"/>
          </p:cNvGraphicFramePr>
          <p:nvPr>
            <p:ph idx="4294967295"/>
          </p:nvPr>
        </p:nvGraphicFramePr>
        <p:xfrm>
          <a:off x="595313" y="2349500"/>
          <a:ext cx="8001000" cy="4178619"/>
        </p:xfrm>
        <a:graphic>
          <a:graphicData uri="http://schemas.openxmlformats.org/drawingml/2006/table">
            <a:tbl>
              <a:tblPr/>
              <a:tblGrid>
                <a:gridCol w="4105275"/>
                <a:gridCol w="1322387"/>
                <a:gridCol w="1320800"/>
                <a:gridCol w="1252538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2019*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3225,9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2855,9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2770,8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2308,1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2308,8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2223,7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917,8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547,1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547,1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3456,7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2625,1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2770,8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Дефицит (-), профицит (+)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230,8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VI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Источники финансирования дефицита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230,8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06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Адиинистрация</a:t>
            </a: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6040A1-0FDA-4A26-8CF8-11AEE39F5D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4287" y="2206625"/>
          <a:ext cx="9090026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33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85A60-0CC7-4A20-AFDB-DADBB742C72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2885" name="Rectangle 4"/>
          <p:cNvSpPr>
            <a:spLocks noChangeArrowheads="1"/>
          </p:cNvSpPr>
          <p:nvPr/>
        </p:nvSpPr>
        <p:spPr bwMode="auto">
          <a:xfrm>
            <a:off x="430213" y="2170113"/>
            <a:ext cx="1547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22886" name="Text Box 19"/>
          <p:cNvSpPr txBox="1">
            <a:spLocks noChangeArrowheads="1"/>
          </p:cNvSpPr>
          <p:nvPr/>
        </p:nvSpPr>
        <p:spPr bwMode="auto">
          <a:xfrm>
            <a:off x="3421063" y="3543300"/>
            <a:ext cx="12969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2308,1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87" name="Text Box 20"/>
          <p:cNvSpPr txBox="1">
            <a:spLocks noChangeArrowheads="1"/>
          </p:cNvSpPr>
          <p:nvPr/>
        </p:nvSpPr>
        <p:spPr bwMode="auto">
          <a:xfrm>
            <a:off x="1863725" y="2506663"/>
            <a:ext cx="12239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1855,6</a:t>
            </a:r>
          </a:p>
          <a:p>
            <a:endParaRPr lang="ru-RU" b="1" dirty="0">
              <a:solidFill>
                <a:srgbClr val="000000"/>
              </a:solidFill>
            </a:endParaRPr>
          </a:p>
          <a:p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Пореченского сельсовета Суджанского района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2889" name="Text Box 19"/>
          <p:cNvSpPr txBox="1">
            <a:spLocks noChangeArrowheads="1"/>
          </p:cNvSpPr>
          <p:nvPr/>
        </p:nvSpPr>
        <p:spPr bwMode="auto">
          <a:xfrm>
            <a:off x="5092700" y="3584575"/>
            <a:ext cx="1296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2308,8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90" name="Text Box 19"/>
          <p:cNvSpPr txBox="1">
            <a:spLocks noChangeArrowheads="1"/>
          </p:cNvSpPr>
          <p:nvPr/>
        </p:nvSpPr>
        <p:spPr bwMode="auto">
          <a:xfrm>
            <a:off x="6899275" y="3709988"/>
            <a:ext cx="1296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2223,7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91" name="AutoShape 16"/>
          <p:cNvSpPr>
            <a:spLocks noChangeArrowheads="1"/>
          </p:cNvSpPr>
          <p:nvPr/>
        </p:nvSpPr>
        <p:spPr bwMode="auto">
          <a:xfrm>
            <a:off x="468313" y="620713"/>
            <a:ext cx="8280400" cy="1008062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Динамика доходов бюджета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муниципального образования «Пореченский сельсовет»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Суджанского района Курской области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765175"/>
            <a:ext cx="9036050" cy="10668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Безвозмездные поступления в бюджет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муниципального образования «Пореченский сельсовет»Суджанского района Курской области</a:t>
            </a:r>
          </a:p>
        </p:txBody>
      </p:sp>
      <p:sp>
        <p:nvSpPr>
          <p:cNvPr id="125959" name="Text Box 116"/>
          <p:cNvSpPr txBox="1">
            <a:spLocks noChangeArrowheads="1"/>
          </p:cNvSpPr>
          <p:nvPr/>
        </p:nvSpPr>
        <p:spPr bwMode="auto">
          <a:xfrm>
            <a:off x="827088" y="2060575"/>
            <a:ext cx="16573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 b="1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aphicFrame>
        <p:nvGraphicFramePr>
          <p:cNvPr id="7" name="Object 5"/>
          <p:cNvGraphicFramePr>
            <a:graphicFrameLocks noGrp="1"/>
          </p:cNvGraphicFramePr>
          <p:nvPr>
            <p:ph idx="1"/>
          </p:nvPr>
        </p:nvGraphicFramePr>
        <p:xfrm>
          <a:off x="180975" y="2244725"/>
          <a:ext cx="8075613" cy="4416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44CC67-FED6-4162-B587-6B44576C990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22468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Динамика расходов бюджета муниципального образования «Пореченский сельсовет»Суджанского района Курской области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2014-2017 годах</a:t>
            </a:r>
            <a:endParaRPr lang="ru-RU" sz="2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graphicFrame>
        <p:nvGraphicFramePr>
          <p:cNvPr id="7" name="Object 3"/>
          <p:cNvGraphicFramePr>
            <a:graphicFrameLocks noGrp="1"/>
          </p:cNvGraphicFramePr>
          <p:nvPr>
            <p:ph idx="1"/>
          </p:nvPr>
        </p:nvGraphicFramePr>
        <p:xfrm>
          <a:off x="233363" y="1270000"/>
          <a:ext cx="9604375" cy="5584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Пореченского сельсовета Суджанского района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6980" name="Номер слайда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3BBBE7-3FE5-446D-B230-C6839C65A42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dirty="0"/>
          </a:p>
        </p:txBody>
      </p:sp>
      <p:pic>
        <p:nvPicPr>
          <p:cNvPr id="126989" name="Picture 13" descr="15847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97" y="5229200"/>
            <a:ext cx="1993488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5175"/>
            <a:ext cx="9144000" cy="719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«Пореченский сельсовет» Суджанского района Курской области по разделам в 2017 – 2019 годах,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498B3-0952-4F22-816A-82344AA64F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  <p:graphicFrame>
        <p:nvGraphicFramePr>
          <p:cNvPr id="128093" name="Group 93"/>
          <p:cNvGraphicFramePr>
            <a:graphicFrameLocks noGrp="1"/>
          </p:cNvGraphicFramePr>
          <p:nvPr/>
        </p:nvGraphicFramePr>
        <p:xfrm>
          <a:off x="323528" y="1700808"/>
          <a:ext cx="6172275" cy="3678239"/>
        </p:xfrm>
        <a:graphic>
          <a:graphicData uri="http://schemas.openxmlformats.org/drawingml/2006/table">
            <a:tbl>
              <a:tblPr/>
              <a:tblGrid>
                <a:gridCol w="3433837"/>
                <a:gridCol w="874713"/>
                <a:gridCol w="877887"/>
                <a:gridCol w="985838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Наименование  расходов  Пореченского сельсовета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1816,5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1622,7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934,4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безопасность и правоохранительная деятельность»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«Физическая культура и спорт»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1424,0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929,4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1045,5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«Социальная политика»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3456,7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2625,1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2770,8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3714" name="Picture 2" descr="http://evrovektor.com/images/1/b/1b5b8b412d3a1359661f486d35bb9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556792"/>
            <a:ext cx="2232248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4705"/>
            <a:ext cx="9144000" cy="79104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«Пореченский сельсовет»Суджанского района Курской области 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в 2017 – 2019 годах,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Суджанского района Курской области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3539C-14AA-449F-B9D4-73D8D235BC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  <p:graphicFrame>
        <p:nvGraphicFramePr>
          <p:cNvPr id="129190" name="Group 166"/>
          <p:cNvGraphicFramePr>
            <a:graphicFrameLocks noGrp="1"/>
          </p:cNvGraphicFramePr>
          <p:nvPr/>
        </p:nvGraphicFramePr>
        <p:xfrm>
          <a:off x="611561" y="1628801"/>
          <a:ext cx="7600577" cy="2974931"/>
        </p:xfrm>
        <a:graphic>
          <a:graphicData uri="http://schemas.openxmlformats.org/drawingml/2006/table">
            <a:tbl>
              <a:tblPr/>
              <a:tblGrid>
                <a:gridCol w="3960439"/>
                <a:gridCol w="1219319"/>
                <a:gridCol w="1262001"/>
                <a:gridCol w="1158818"/>
              </a:tblGrid>
              <a:tr h="482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 Пореченского сельсовета Суджанского района Курской области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3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«Повышение эффективности работы с молодёжью, организация отдыха и оздоровления детей, молодежи, развитие физической культуры и спорта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Муниципальная программ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«Обеспечение доступным комфортным жильем и коммунальными услугами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культуры»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1424,0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929,4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1045,5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«Социальная поддержка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63,2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192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</p:spPr>
      </p:pic>
      <p:pic>
        <p:nvPicPr>
          <p:cNvPr id="135170" name="Picture 2" descr="Картинки по запросу бухгалтерские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229200"/>
            <a:ext cx="3456384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9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2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2238</TotalTime>
  <Words>590</Words>
  <Application>Microsoft Office PowerPoint</Application>
  <PresentationFormat>Экран (4:3)</PresentationFormat>
  <Paragraphs>187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Тема Office</vt:lpstr>
      <vt:lpstr>1_Городская</vt:lpstr>
      <vt:lpstr>4_Городская</vt:lpstr>
      <vt:lpstr>5_Городская</vt:lpstr>
      <vt:lpstr>9_Городская</vt:lpstr>
      <vt:lpstr>12_Городская</vt:lpstr>
      <vt:lpstr>13_Городская</vt:lpstr>
      <vt:lpstr>Трек</vt:lpstr>
      <vt:lpstr>Изящная</vt:lpstr>
      <vt:lpstr>Слайд 1</vt:lpstr>
      <vt:lpstr>Слайд 2</vt:lpstr>
      <vt:lpstr>Слайд 3</vt:lpstr>
      <vt:lpstr>Основные параметры решения  «О бюджете муниципального образования «Пореченский сельсовет» Суджанского района Курской области на 2017 год и на плановый период 2018 и 2019 годов»</vt:lpstr>
      <vt:lpstr>Слайд 5</vt:lpstr>
      <vt:lpstr>Безвозмездные поступления в бюджет муниципального образования «Пореченский сельсовет»Суджанского района Курской области</vt:lpstr>
      <vt:lpstr>Динамика расходов бюджета муниципального образования «Пореченский сельсовет»Суджанского района Курской области  в 2014-2017 годах</vt:lpstr>
      <vt:lpstr>                  Расходы бюджета муниципального образования  «Пореченский сельсовет» Суджанского района Курской области по разделам в 2017 – 2019 годах, тыс.рублей</vt:lpstr>
      <vt:lpstr>                  Расходы бюджета муниципального образования «Пореченский сельсовет»Суджанского района Курской области                   в рамках программ в 2017 – 2019 годах, тыс.рублей</vt:lpstr>
      <vt:lpstr>Реализация указов Президента Российской Федерации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Финансовый отдел администрации Верхнедонского района</dc:title>
  <dc:creator>Александр Никонов</dc:creator>
  <cp:lastModifiedBy>Друг</cp:lastModifiedBy>
  <cp:revision>335</cp:revision>
  <cp:lastPrinted>2013-11-15T06:31:56Z</cp:lastPrinted>
  <dcterms:created xsi:type="dcterms:W3CDTF">2013-05-13T09:45:35Z</dcterms:created>
  <dcterms:modified xsi:type="dcterms:W3CDTF">2017-03-13T13:00:15Z</dcterms:modified>
</cp:coreProperties>
</file>